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61" r:id="rId3"/>
    <p:sldId id="258" r:id="rId4"/>
    <p:sldId id="285" r:id="rId5"/>
    <p:sldId id="256" r:id="rId6"/>
    <p:sldId id="284" r:id="rId7"/>
    <p:sldId id="279" r:id="rId8"/>
    <p:sldId id="274" r:id="rId9"/>
    <p:sldId id="257" r:id="rId10"/>
    <p:sldId id="268" r:id="rId11"/>
    <p:sldId id="282" r:id="rId12"/>
    <p:sldId id="287" r:id="rId13"/>
    <p:sldId id="264" r:id="rId14"/>
    <p:sldId id="259" r:id="rId15"/>
    <p:sldId id="280" r:id="rId16"/>
    <p:sldId id="288" r:id="rId17"/>
    <p:sldId id="266" r:id="rId18"/>
    <p:sldId id="260" r:id="rId19"/>
    <p:sldId id="272" r:id="rId20"/>
    <p:sldId id="283" r:id="rId22"/>
    <p:sldId id="275"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2B"/>
    <a:srgbClr val="DEE242"/>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6" autoAdjust="0"/>
  </p:normalViewPr>
  <p:slideViewPr>
    <p:cSldViewPr>
      <p:cViewPr>
        <p:scale>
          <a:sx n="80" d="100"/>
          <a:sy n="80" d="100"/>
        </p:scale>
        <p:origin x="-1086" y="198"/>
      </p:cViewPr>
      <p:guideLst>
        <p:guide orient="horz" pos="2182"/>
        <p:guide pos="290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A19275C8-8178-4E1A-BD8A-E1E578756D8A}" type="doc">
      <dgm:prSet loTypeId="urn:microsoft.com/office/officeart/2005/8/layout/radial6#1" loCatId="relationship" qsTypeId="urn:microsoft.com/office/officeart/2005/8/quickstyle/simple1#1" qsCatId="simple" csTypeId="urn:microsoft.com/office/officeart/2005/8/colors/accent1_2#1" csCatId="accent1" phldr="1"/>
      <dgm:spPr/>
      <dgm:t>
        <a:bodyPr/>
        <a:lstStyle/>
        <a:p>
          <a:endParaRPr lang="en-GB"/>
        </a:p>
      </dgm:t>
    </dgm:pt>
    <dgm:pt modelId="{3E4AA8D1-D052-40F9-B2F3-C11EE9E49F1C}">
      <dgm:prSet phldrT="[Text]"/>
      <dgm:spPr>
        <a:solidFill>
          <a:srgbClr val="002060"/>
        </a:solidFill>
      </dgm:spPr>
      <dgm:t>
        <a:bodyPr/>
        <a:lstStyle/>
        <a:p>
          <a:r>
            <a:rPr lang="en-US" b="1" dirty="0" smtClean="0">
              <a:latin typeface="Cambria" panose="02040503050406030204" pitchFamily="18" charset="0"/>
              <a:ea typeface="Cambria" panose="02040503050406030204" pitchFamily="18" charset="0"/>
            </a:rPr>
            <a:t>Investors Buy Units</a:t>
          </a:r>
          <a:endParaRPr lang="en-GB" b="1" dirty="0">
            <a:latin typeface="Cambria" panose="02040503050406030204" pitchFamily="18" charset="0"/>
            <a:ea typeface="Cambria" panose="02040503050406030204" pitchFamily="18" charset="0"/>
          </a:endParaRPr>
        </a:p>
      </dgm:t>
    </dgm:pt>
    <dgm:pt modelId="{41227F25-AA4F-470A-91F1-1C9032C35DF6}" cxnId="{19E09687-0F4F-42C4-855D-DFC715A0AFE0}" type="parTrans">
      <dgm:prSet/>
      <dgm:spPr/>
      <dgm:t>
        <a:bodyPr/>
        <a:lstStyle/>
        <a:p>
          <a:endParaRPr lang="en-GB"/>
        </a:p>
      </dgm:t>
    </dgm:pt>
    <dgm:pt modelId="{6BDF7572-61BB-4BA0-B67B-81C22873B33B}" cxnId="{19E09687-0F4F-42C4-855D-DFC715A0AFE0}" type="sibTrans">
      <dgm:prSet/>
      <dgm:spPr/>
      <dgm:t>
        <a:bodyPr/>
        <a:lstStyle/>
        <a:p>
          <a:endParaRPr lang="en-GB" b="1">
            <a:latin typeface="Cambria" panose="02040503050406030204" pitchFamily="18" charset="0"/>
            <a:ea typeface="Cambria" panose="02040503050406030204" pitchFamily="18" charset="0"/>
          </a:endParaRPr>
        </a:p>
      </dgm:t>
    </dgm:pt>
    <dgm:pt modelId="{CFB8A9B6-9204-40F1-A7AD-8A4776EBFCB1}">
      <dgm:prSet phldrT="[Text]"/>
      <dgm:spPr>
        <a:solidFill>
          <a:srgbClr val="00B0F0"/>
        </a:solidFill>
      </dgm:spPr>
      <dgm:t>
        <a:bodyPr/>
        <a:lstStyle/>
        <a:p>
          <a:r>
            <a:rPr lang="en-US" b="1" dirty="0" smtClean="0">
              <a:latin typeface="Cambria" panose="02040503050406030204" pitchFamily="18" charset="0"/>
              <a:ea typeface="Cambria" panose="02040503050406030204" pitchFamily="18" charset="0"/>
            </a:rPr>
            <a:t>REIT Buys Properties</a:t>
          </a:r>
          <a:endParaRPr lang="en-GB" b="1" dirty="0">
            <a:latin typeface="Cambria" panose="02040503050406030204" pitchFamily="18" charset="0"/>
            <a:ea typeface="Cambria" panose="02040503050406030204" pitchFamily="18" charset="0"/>
          </a:endParaRPr>
        </a:p>
      </dgm:t>
    </dgm:pt>
    <dgm:pt modelId="{7A303A3C-736D-4D2E-8E5E-77F4C268D718}" cxnId="{64AC5F44-0812-4C1F-8944-4CE6C60D705E}" type="parTrans">
      <dgm:prSet/>
      <dgm:spPr/>
      <dgm:t>
        <a:bodyPr/>
        <a:lstStyle/>
        <a:p>
          <a:endParaRPr lang="en-GB"/>
        </a:p>
      </dgm:t>
    </dgm:pt>
    <dgm:pt modelId="{79949DB6-8C43-429D-BF87-38B009FBC6D6}" cxnId="{64AC5F44-0812-4C1F-8944-4CE6C60D705E}" type="sibTrans">
      <dgm:prSet/>
      <dgm:spPr/>
      <dgm:t>
        <a:bodyPr/>
        <a:lstStyle/>
        <a:p>
          <a:endParaRPr lang="en-GB" b="1">
            <a:latin typeface="Cambria" panose="02040503050406030204" pitchFamily="18" charset="0"/>
            <a:ea typeface="Cambria" panose="02040503050406030204" pitchFamily="18" charset="0"/>
          </a:endParaRPr>
        </a:p>
      </dgm:t>
    </dgm:pt>
    <dgm:pt modelId="{C4B230A5-7CE5-4DF8-92CF-12E0F8CB2717}">
      <dgm:prSet phldrT="[Text]"/>
      <dgm:spPr>
        <a:solidFill>
          <a:schemeClr val="tx1">
            <a:lumMod val="50000"/>
            <a:lumOff val="50000"/>
          </a:schemeClr>
        </a:solidFill>
      </dgm:spPr>
      <dgm:t>
        <a:bodyPr/>
        <a:lstStyle/>
        <a:p>
          <a:r>
            <a:rPr lang="en-US" b="1" dirty="0" smtClean="0">
              <a:latin typeface="Cambria" panose="02040503050406030204" pitchFamily="18" charset="0"/>
              <a:ea typeface="Cambria" panose="02040503050406030204" pitchFamily="18" charset="0"/>
            </a:rPr>
            <a:t>REIT Collect Rental Income</a:t>
          </a:r>
          <a:endParaRPr lang="en-GB" b="1" dirty="0">
            <a:latin typeface="Cambria" panose="02040503050406030204" pitchFamily="18" charset="0"/>
            <a:ea typeface="Cambria" panose="02040503050406030204" pitchFamily="18" charset="0"/>
          </a:endParaRPr>
        </a:p>
      </dgm:t>
    </dgm:pt>
    <dgm:pt modelId="{2B94D001-0182-4DEF-A07D-7D05710F590F}" cxnId="{8082A9B0-8EB5-44AA-AD65-80EB8127794F}" type="parTrans">
      <dgm:prSet/>
      <dgm:spPr/>
      <dgm:t>
        <a:bodyPr/>
        <a:lstStyle/>
        <a:p>
          <a:endParaRPr lang="en-GB"/>
        </a:p>
      </dgm:t>
    </dgm:pt>
    <dgm:pt modelId="{DC019661-F9F5-4AD2-99F9-06B016EBC338}" cxnId="{8082A9B0-8EB5-44AA-AD65-80EB8127794F}" type="sibTrans">
      <dgm:prSet/>
      <dgm:spPr/>
      <dgm:t>
        <a:bodyPr/>
        <a:lstStyle/>
        <a:p>
          <a:endParaRPr lang="en-GB" b="1">
            <a:latin typeface="Cambria" panose="02040503050406030204" pitchFamily="18" charset="0"/>
            <a:ea typeface="Cambria" panose="02040503050406030204" pitchFamily="18" charset="0"/>
          </a:endParaRPr>
        </a:p>
      </dgm:t>
    </dgm:pt>
    <dgm:pt modelId="{7C0A34A4-8CC5-47E4-A070-12EE359186E1}">
      <dgm:prSet phldrT="[Text]"/>
      <dgm:spPr>
        <a:solidFill>
          <a:schemeClr val="bg1">
            <a:lumMod val="75000"/>
          </a:schemeClr>
        </a:solidFill>
      </dgm:spPr>
      <dgm:t>
        <a:bodyPr/>
        <a:lstStyle/>
        <a:p>
          <a:r>
            <a:rPr lang="en-US" b="1" dirty="0" smtClean="0">
              <a:latin typeface="Cambria" panose="02040503050406030204" pitchFamily="18" charset="0"/>
              <a:ea typeface="Cambria" panose="02040503050406030204" pitchFamily="18" charset="0"/>
            </a:rPr>
            <a:t>REIT Pays Distributions to Investors</a:t>
          </a:r>
          <a:endParaRPr lang="en-GB" b="1" dirty="0">
            <a:latin typeface="Cambria" panose="02040503050406030204" pitchFamily="18" charset="0"/>
            <a:ea typeface="Cambria" panose="02040503050406030204" pitchFamily="18" charset="0"/>
          </a:endParaRPr>
        </a:p>
      </dgm:t>
    </dgm:pt>
    <dgm:pt modelId="{B8660183-2744-4D89-9DB2-49518E460F27}" cxnId="{1AF3E03F-9FE0-4283-B48F-E6208B1059EE}" type="parTrans">
      <dgm:prSet/>
      <dgm:spPr/>
      <dgm:t>
        <a:bodyPr/>
        <a:lstStyle/>
        <a:p>
          <a:endParaRPr lang="en-GB"/>
        </a:p>
      </dgm:t>
    </dgm:pt>
    <dgm:pt modelId="{7FC9E30D-5CC6-4880-80E1-AF89AB8702C7}" cxnId="{1AF3E03F-9FE0-4283-B48F-E6208B1059EE}" type="sibTrans">
      <dgm:prSet/>
      <dgm:spPr/>
      <dgm:t>
        <a:bodyPr/>
        <a:lstStyle/>
        <a:p>
          <a:endParaRPr lang="en-GB" b="1">
            <a:latin typeface="Cambria" panose="02040503050406030204" pitchFamily="18" charset="0"/>
            <a:ea typeface="Cambria" panose="02040503050406030204" pitchFamily="18" charset="0"/>
          </a:endParaRPr>
        </a:p>
      </dgm:t>
    </dgm:pt>
    <dgm:pt modelId="{2D97CC36-E845-4A8E-98DF-6CE58013088E}">
      <dgm:prSet phldrT="[Text]"/>
      <dgm:spPr>
        <a:solidFill>
          <a:schemeClr val="bg1"/>
        </a:solidFill>
      </dgm:spPr>
      <dgm:t>
        <a:bodyPr/>
        <a:lstStyle/>
        <a:p>
          <a:r>
            <a:rPr lang="en-US" b="1" dirty="0" smtClean="0">
              <a:solidFill>
                <a:schemeClr val="tx2"/>
              </a:solidFill>
              <a:latin typeface="Cambria" panose="02040503050406030204" pitchFamily="18" charset="0"/>
              <a:ea typeface="Cambria" panose="02040503050406030204" pitchFamily="18" charset="0"/>
            </a:rPr>
            <a:t>REIT</a:t>
          </a:r>
          <a:endParaRPr lang="en-GB" b="1" dirty="0">
            <a:solidFill>
              <a:schemeClr val="tx2"/>
            </a:solidFill>
            <a:latin typeface="Cambria" panose="02040503050406030204" pitchFamily="18" charset="0"/>
            <a:ea typeface="Cambria" panose="02040503050406030204" pitchFamily="18" charset="0"/>
          </a:endParaRPr>
        </a:p>
      </dgm:t>
    </dgm:pt>
    <dgm:pt modelId="{353C0069-DA4A-41C8-9B50-98316E6BB647}" cxnId="{008C60B3-F057-4BF3-A5FE-585E99DB5F45}" type="sibTrans">
      <dgm:prSet/>
      <dgm:spPr/>
      <dgm:t>
        <a:bodyPr/>
        <a:lstStyle/>
        <a:p>
          <a:endParaRPr lang="en-GB"/>
        </a:p>
      </dgm:t>
    </dgm:pt>
    <dgm:pt modelId="{0B36525B-E7D3-489B-8039-6D593E61346C}" cxnId="{008C60B3-F057-4BF3-A5FE-585E99DB5F45}" type="parTrans">
      <dgm:prSet/>
      <dgm:spPr/>
      <dgm:t>
        <a:bodyPr/>
        <a:lstStyle/>
        <a:p>
          <a:endParaRPr lang="en-GB"/>
        </a:p>
      </dgm:t>
    </dgm:pt>
    <dgm:pt modelId="{8C4AE392-0ACD-46C5-BE4C-AF87041DD77F}" type="pres">
      <dgm:prSet presAssocID="{A19275C8-8178-4E1A-BD8A-E1E578756D8A}" presName="Name0" presStyleCnt="0">
        <dgm:presLayoutVars>
          <dgm:chMax val="1"/>
          <dgm:dir/>
          <dgm:animLvl val="ctr"/>
          <dgm:resizeHandles val="exact"/>
        </dgm:presLayoutVars>
      </dgm:prSet>
      <dgm:spPr/>
      <dgm:t>
        <a:bodyPr/>
        <a:lstStyle/>
        <a:p>
          <a:endParaRPr lang="en-GB"/>
        </a:p>
      </dgm:t>
    </dgm:pt>
    <dgm:pt modelId="{7EADC0CD-A4FB-49FB-AA8C-731C14D972FE}" type="pres">
      <dgm:prSet presAssocID="{2D97CC36-E845-4A8E-98DF-6CE58013088E}" presName="centerShape" presStyleLbl="node0" presStyleIdx="0" presStyleCnt="1"/>
      <dgm:spPr/>
      <dgm:t>
        <a:bodyPr/>
        <a:lstStyle/>
        <a:p>
          <a:endParaRPr lang="en-GB"/>
        </a:p>
      </dgm:t>
    </dgm:pt>
    <dgm:pt modelId="{91E57D44-3791-4C5A-A73E-37184C4027C4}" type="pres">
      <dgm:prSet presAssocID="{3E4AA8D1-D052-40F9-B2F3-C11EE9E49F1C}" presName="node" presStyleLbl="node1" presStyleIdx="0" presStyleCnt="4" custScaleX="157659" custScaleY="153722">
        <dgm:presLayoutVars>
          <dgm:bulletEnabled val="1"/>
        </dgm:presLayoutVars>
      </dgm:prSet>
      <dgm:spPr/>
      <dgm:t>
        <a:bodyPr/>
        <a:lstStyle/>
        <a:p>
          <a:endParaRPr lang="en-GB"/>
        </a:p>
      </dgm:t>
    </dgm:pt>
    <dgm:pt modelId="{9A985944-9798-44C6-8A7C-3D5657E983BB}" type="pres">
      <dgm:prSet presAssocID="{3E4AA8D1-D052-40F9-B2F3-C11EE9E49F1C}" presName="dummy" presStyleCnt="0"/>
      <dgm:spPr/>
    </dgm:pt>
    <dgm:pt modelId="{0B3BB634-E677-40EE-A0D7-00E8B5671EA2}" type="pres">
      <dgm:prSet presAssocID="{6BDF7572-61BB-4BA0-B67B-81C22873B33B}" presName="sibTrans" presStyleLbl="sibTrans2D1" presStyleIdx="0" presStyleCnt="4" custScaleX="64944" custScaleY="64944" custLinFactNeighborX="3542" custLinFactNeighborY="-2952"/>
      <dgm:spPr/>
      <dgm:t>
        <a:bodyPr/>
        <a:lstStyle/>
        <a:p>
          <a:endParaRPr lang="en-GB"/>
        </a:p>
      </dgm:t>
    </dgm:pt>
    <dgm:pt modelId="{5E323CD3-51C2-47F9-BE0A-14EE12ACFE35}" type="pres">
      <dgm:prSet presAssocID="{CFB8A9B6-9204-40F1-A7AD-8A4776EBFCB1}" presName="node" presStyleLbl="node1" presStyleIdx="1" presStyleCnt="4" custScaleX="157659" custScaleY="153722">
        <dgm:presLayoutVars>
          <dgm:bulletEnabled val="1"/>
        </dgm:presLayoutVars>
      </dgm:prSet>
      <dgm:spPr/>
      <dgm:t>
        <a:bodyPr/>
        <a:lstStyle/>
        <a:p>
          <a:endParaRPr lang="en-GB"/>
        </a:p>
      </dgm:t>
    </dgm:pt>
    <dgm:pt modelId="{152E9756-FA11-4425-801C-980F6D4E14B6}" type="pres">
      <dgm:prSet presAssocID="{CFB8A9B6-9204-40F1-A7AD-8A4776EBFCB1}" presName="dummy" presStyleCnt="0"/>
      <dgm:spPr/>
    </dgm:pt>
    <dgm:pt modelId="{81B1663D-6C52-464D-BF3B-06FE74906B2A}" type="pres">
      <dgm:prSet presAssocID="{79949DB6-8C43-429D-BF87-38B009FBC6D6}" presName="sibTrans" presStyleLbl="sibTrans2D1" presStyleIdx="1" presStyleCnt="4" custScaleX="72028" custScaleY="76753"/>
      <dgm:spPr/>
      <dgm:t>
        <a:bodyPr/>
        <a:lstStyle/>
        <a:p>
          <a:endParaRPr lang="en-GB"/>
        </a:p>
      </dgm:t>
    </dgm:pt>
    <dgm:pt modelId="{A23A0757-AA3C-429C-875A-830D4463AD54}" type="pres">
      <dgm:prSet presAssocID="{C4B230A5-7CE5-4DF8-92CF-12E0F8CB2717}" presName="node" presStyleLbl="node1" presStyleIdx="2" presStyleCnt="4" custScaleX="157659" custScaleY="153722">
        <dgm:presLayoutVars>
          <dgm:bulletEnabled val="1"/>
        </dgm:presLayoutVars>
      </dgm:prSet>
      <dgm:spPr/>
      <dgm:t>
        <a:bodyPr/>
        <a:lstStyle/>
        <a:p>
          <a:endParaRPr lang="en-GB"/>
        </a:p>
      </dgm:t>
    </dgm:pt>
    <dgm:pt modelId="{56EAFF2D-08D5-4020-8EA4-2EFB831358B3}" type="pres">
      <dgm:prSet presAssocID="{C4B230A5-7CE5-4DF8-92CF-12E0F8CB2717}" presName="dummy" presStyleCnt="0"/>
      <dgm:spPr/>
    </dgm:pt>
    <dgm:pt modelId="{AB233004-05A1-4F66-B043-3952769DDC4A}" type="pres">
      <dgm:prSet presAssocID="{DC019661-F9F5-4AD2-99F9-06B016EBC338}" presName="sibTrans" presStyleLbl="sibTrans2D1" presStyleIdx="2" presStyleCnt="4" custScaleX="75573" custScaleY="76753"/>
      <dgm:spPr/>
      <dgm:t>
        <a:bodyPr/>
        <a:lstStyle/>
        <a:p>
          <a:endParaRPr lang="en-GB"/>
        </a:p>
      </dgm:t>
    </dgm:pt>
    <dgm:pt modelId="{C72BAA58-C4B5-4CC0-9FF3-49BB3C91919C}" type="pres">
      <dgm:prSet presAssocID="{7C0A34A4-8CC5-47E4-A070-12EE359186E1}" presName="node" presStyleLbl="node1" presStyleIdx="3" presStyleCnt="4" custScaleX="157659" custScaleY="153722">
        <dgm:presLayoutVars>
          <dgm:bulletEnabled val="1"/>
        </dgm:presLayoutVars>
      </dgm:prSet>
      <dgm:spPr/>
      <dgm:t>
        <a:bodyPr/>
        <a:lstStyle/>
        <a:p>
          <a:endParaRPr lang="en-GB"/>
        </a:p>
      </dgm:t>
    </dgm:pt>
    <dgm:pt modelId="{B28D60AD-B667-485A-BD41-E1CBFF4588F9}" type="pres">
      <dgm:prSet presAssocID="{7C0A34A4-8CC5-47E4-A070-12EE359186E1}" presName="dummy" presStyleCnt="0"/>
      <dgm:spPr/>
    </dgm:pt>
    <dgm:pt modelId="{884778B3-22DC-498D-9930-7C73ACC67951}" type="pres">
      <dgm:prSet presAssocID="{7FC9E30D-5CC6-4880-80E1-AF89AB8702C7}" presName="sibTrans" presStyleLbl="sibTrans2D1" presStyleIdx="3" presStyleCnt="4" custScaleX="72028" custScaleY="70848"/>
      <dgm:spPr/>
      <dgm:t>
        <a:bodyPr/>
        <a:lstStyle/>
        <a:p>
          <a:endParaRPr lang="en-GB"/>
        </a:p>
      </dgm:t>
    </dgm:pt>
  </dgm:ptLst>
  <dgm:cxnLst>
    <dgm:cxn modelId="{008C60B3-F057-4BF3-A5FE-585E99DB5F45}" srcId="{A19275C8-8178-4E1A-BD8A-E1E578756D8A}" destId="{2D97CC36-E845-4A8E-98DF-6CE58013088E}" srcOrd="0" destOrd="0" parTransId="{0B36525B-E7D3-489B-8039-6D593E61346C}" sibTransId="{353C0069-DA4A-41C8-9B50-98316E6BB647}"/>
    <dgm:cxn modelId="{B4D43F2A-6DE0-4EA4-B9C7-A6703DFDB7D9}" type="presOf" srcId="{79949DB6-8C43-429D-BF87-38B009FBC6D6}" destId="{81B1663D-6C52-464D-BF3B-06FE74906B2A}" srcOrd="0" destOrd="0" presId="urn:microsoft.com/office/officeart/2005/8/layout/radial6#1"/>
    <dgm:cxn modelId="{47D0B209-EA1C-4B61-B483-C1943F95C67C}" type="presOf" srcId="{6BDF7572-61BB-4BA0-B67B-81C22873B33B}" destId="{0B3BB634-E677-40EE-A0D7-00E8B5671EA2}" srcOrd="0" destOrd="0" presId="urn:microsoft.com/office/officeart/2005/8/layout/radial6#1"/>
    <dgm:cxn modelId="{31E86C37-686A-462E-81DF-EBB7977CDC52}" type="presOf" srcId="{7C0A34A4-8CC5-47E4-A070-12EE359186E1}" destId="{C72BAA58-C4B5-4CC0-9FF3-49BB3C91919C}" srcOrd="0" destOrd="0" presId="urn:microsoft.com/office/officeart/2005/8/layout/radial6#1"/>
    <dgm:cxn modelId="{EC0182D2-F90D-4C59-9110-63F5F8ACCEE1}" type="presOf" srcId="{DC019661-F9F5-4AD2-99F9-06B016EBC338}" destId="{AB233004-05A1-4F66-B043-3952769DDC4A}" srcOrd="0" destOrd="0" presId="urn:microsoft.com/office/officeart/2005/8/layout/radial6#1"/>
    <dgm:cxn modelId="{3B2A1651-FB05-4A55-B863-9D7313CFB890}" type="presOf" srcId="{7FC9E30D-5CC6-4880-80E1-AF89AB8702C7}" destId="{884778B3-22DC-498D-9930-7C73ACC67951}" srcOrd="0" destOrd="0" presId="urn:microsoft.com/office/officeart/2005/8/layout/radial6#1"/>
    <dgm:cxn modelId="{09676DE8-167F-48E6-A679-A306894270C8}" type="presOf" srcId="{CFB8A9B6-9204-40F1-A7AD-8A4776EBFCB1}" destId="{5E323CD3-51C2-47F9-BE0A-14EE12ACFE35}" srcOrd="0" destOrd="0" presId="urn:microsoft.com/office/officeart/2005/8/layout/radial6#1"/>
    <dgm:cxn modelId="{8600BF39-70B0-460A-B717-AF26CA81CB0D}" type="presOf" srcId="{3E4AA8D1-D052-40F9-B2F3-C11EE9E49F1C}" destId="{91E57D44-3791-4C5A-A73E-37184C4027C4}" srcOrd="0" destOrd="0" presId="urn:microsoft.com/office/officeart/2005/8/layout/radial6#1"/>
    <dgm:cxn modelId="{19E09687-0F4F-42C4-855D-DFC715A0AFE0}" srcId="{2D97CC36-E845-4A8E-98DF-6CE58013088E}" destId="{3E4AA8D1-D052-40F9-B2F3-C11EE9E49F1C}" srcOrd="0" destOrd="0" parTransId="{41227F25-AA4F-470A-91F1-1C9032C35DF6}" sibTransId="{6BDF7572-61BB-4BA0-B67B-81C22873B33B}"/>
    <dgm:cxn modelId="{64AC5F44-0812-4C1F-8944-4CE6C60D705E}" srcId="{2D97CC36-E845-4A8E-98DF-6CE58013088E}" destId="{CFB8A9B6-9204-40F1-A7AD-8A4776EBFCB1}" srcOrd="1" destOrd="0" parTransId="{7A303A3C-736D-4D2E-8E5E-77F4C268D718}" sibTransId="{79949DB6-8C43-429D-BF87-38B009FBC6D6}"/>
    <dgm:cxn modelId="{816F456D-5DEF-4545-B463-F19BDCA3437F}" type="presOf" srcId="{A19275C8-8178-4E1A-BD8A-E1E578756D8A}" destId="{8C4AE392-0ACD-46C5-BE4C-AF87041DD77F}" srcOrd="0" destOrd="0" presId="urn:microsoft.com/office/officeart/2005/8/layout/radial6#1"/>
    <dgm:cxn modelId="{8082A9B0-8EB5-44AA-AD65-80EB8127794F}" srcId="{2D97CC36-E845-4A8E-98DF-6CE58013088E}" destId="{C4B230A5-7CE5-4DF8-92CF-12E0F8CB2717}" srcOrd="2" destOrd="0" parTransId="{2B94D001-0182-4DEF-A07D-7D05710F590F}" sibTransId="{DC019661-F9F5-4AD2-99F9-06B016EBC338}"/>
    <dgm:cxn modelId="{48F2D3DA-6543-4F0B-98E1-64130386A6CD}" type="presOf" srcId="{2D97CC36-E845-4A8E-98DF-6CE58013088E}" destId="{7EADC0CD-A4FB-49FB-AA8C-731C14D972FE}" srcOrd="0" destOrd="0" presId="urn:microsoft.com/office/officeart/2005/8/layout/radial6#1"/>
    <dgm:cxn modelId="{1AF3E03F-9FE0-4283-B48F-E6208B1059EE}" srcId="{2D97CC36-E845-4A8E-98DF-6CE58013088E}" destId="{7C0A34A4-8CC5-47E4-A070-12EE359186E1}" srcOrd="3" destOrd="0" parTransId="{B8660183-2744-4D89-9DB2-49518E460F27}" sibTransId="{7FC9E30D-5CC6-4880-80E1-AF89AB8702C7}"/>
    <dgm:cxn modelId="{06D86E03-B1D6-4A42-BE37-39D81C43D485}" type="presOf" srcId="{C4B230A5-7CE5-4DF8-92CF-12E0F8CB2717}" destId="{A23A0757-AA3C-429C-875A-830D4463AD54}" srcOrd="0" destOrd="0" presId="urn:microsoft.com/office/officeart/2005/8/layout/radial6#1"/>
    <dgm:cxn modelId="{BC0FC17E-25E2-4536-99FF-3EB717EE514B}" type="presParOf" srcId="{8C4AE392-0ACD-46C5-BE4C-AF87041DD77F}" destId="{7EADC0CD-A4FB-49FB-AA8C-731C14D972FE}" srcOrd="0" destOrd="0" presId="urn:microsoft.com/office/officeart/2005/8/layout/radial6#1"/>
    <dgm:cxn modelId="{B6285325-E2D4-4810-B1ED-FFADEF671925}" type="presParOf" srcId="{8C4AE392-0ACD-46C5-BE4C-AF87041DD77F}" destId="{91E57D44-3791-4C5A-A73E-37184C4027C4}" srcOrd="1" destOrd="0" presId="urn:microsoft.com/office/officeart/2005/8/layout/radial6#1"/>
    <dgm:cxn modelId="{C9C95204-D8B1-4F6D-A409-F4B67BE0CEB0}" type="presParOf" srcId="{8C4AE392-0ACD-46C5-BE4C-AF87041DD77F}" destId="{9A985944-9798-44C6-8A7C-3D5657E983BB}" srcOrd="2" destOrd="0" presId="urn:microsoft.com/office/officeart/2005/8/layout/radial6#1"/>
    <dgm:cxn modelId="{11AA035F-583B-4017-AFC8-20B7617211CF}" type="presParOf" srcId="{8C4AE392-0ACD-46C5-BE4C-AF87041DD77F}" destId="{0B3BB634-E677-40EE-A0D7-00E8B5671EA2}" srcOrd="3" destOrd="0" presId="urn:microsoft.com/office/officeart/2005/8/layout/radial6#1"/>
    <dgm:cxn modelId="{191188B2-9236-45D1-922E-711A89486E63}" type="presParOf" srcId="{8C4AE392-0ACD-46C5-BE4C-AF87041DD77F}" destId="{5E323CD3-51C2-47F9-BE0A-14EE12ACFE35}" srcOrd="4" destOrd="0" presId="urn:microsoft.com/office/officeart/2005/8/layout/radial6#1"/>
    <dgm:cxn modelId="{15AF9F95-87D3-46E5-8372-C3F490947BCF}" type="presParOf" srcId="{8C4AE392-0ACD-46C5-BE4C-AF87041DD77F}" destId="{152E9756-FA11-4425-801C-980F6D4E14B6}" srcOrd="5" destOrd="0" presId="urn:microsoft.com/office/officeart/2005/8/layout/radial6#1"/>
    <dgm:cxn modelId="{682DC4C9-4B3B-4783-9227-FFF6B93E4A6C}" type="presParOf" srcId="{8C4AE392-0ACD-46C5-BE4C-AF87041DD77F}" destId="{81B1663D-6C52-464D-BF3B-06FE74906B2A}" srcOrd="6" destOrd="0" presId="urn:microsoft.com/office/officeart/2005/8/layout/radial6#1"/>
    <dgm:cxn modelId="{31EF442C-3B34-47E1-8525-D7E22D075529}" type="presParOf" srcId="{8C4AE392-0ACD-46C5-BE4C-AF87041DD77F}" destId="{A23A0757-AA3C-429C-875A-830D4463AD54}" srcOrd="7" destOrd="0" presId="urn:microsoft.com/office/officeart/2005/8/layout/radial6#1"/>
    <dgm:cxn modelId="{1A1B6420-AE5E-4729-B20F-D8DC7AB45979}" type="presParOf" srcId="{8C4AE392-0ACD-46C5-BE4C-AF87041DD77F}" destId="{56EAFF2D-08D5-4020-8EA4-2EFB831358B3}" srcOrd="8" destOrd="0" presId="urn:microsoft.com/office/officeart/2005/8/layout/radial6#1"/>
    <dgm:cxn modelId="{395D8ECD-D3B2-4873-BDD1-D7A9CAF6AA9C}" type="presParOf" srcId="{8C4AE392-0ACD-46C5-BE4C-AF87041DD77F}" destId="{AB233004-05A1-4F66-B043-3952769DDC4A}" srcOrd="9" destOrd="0" presId="urn:microsoft.com/office/officeart/2005/8/layout/radial6#1"/>
    <dgm:cxn modelId="{3605815A-6E65-432B-B2A4-99B586AEA493}" type="presParOf" srcId="{8C4AE392-0ACD-46C5-BE4C-AF87041DD77F}" destId="{C72BAA58-C4B5-4CC0-9FF3-49BB3C91919C}" srcOrd="10" destOrd="0" presId="urn:microsoft.com/office/officeart/2005/8/layout/radial6#1"/>
    <dgm:cxn modelId="{CED993E8-E12F-495D-BCBD-F2AF05BD1844}" type="presParOf" srcId="{8C4AE392-0ACD-46C5-BE4C-AF87041DD77F}" destId="{B28D60AD-B667-485A-BD41-E1CBFF4588F9}" srcOrd="11" destOrd="0" presId="urn:microsoft.com/office/officeart/2005/8/layout/radial6#1"/>
    <dgm:cxn modelId="{4B21CAE7-EBB5-4616-AE30-3FABF527A3ED}" type="presParOf" srcId="{8C4AE392-0ACD-46C5-BE4C-AF87041DD77F}" destId="{884778B3-22DC-498D-9930-7C73ACC67951}" srcOrd="12" destOrd="0" presId="urn:microsoft.com/office/officeart/2005/8/layout/radial6#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333C84-EDAE-4454-B9E8-67ADD2FA460F}" type="doc">
      <dgm:prSet loTypeId="urn:microsoft.com/office/officeart/2005/8/layout/chevron2" loCatId="list" qsTypeId="urn:microsoft.com/office/officeart/2005/8/quickstyle/simple1#2" qsCatId="simple" csTypeId="urn:microsoft.com/office/officeart/2005/8/colors/accent1_2#2" csCatId="accent1" phldr="1"/>
      <dgm:spPr/>
      <dgm:t>
        <a:bodyPr/>
        <a:lstStyle/>
        <a:p>
          <a:endParaRPr lang="en-GB"/>
        </a:p>
      </dgm:t>
    </dgm:pt>
    <dgm:pt modelId="{26F6C7F6-DCDA-4E9B-8FF1-5C7FD3535359}">
      <dgm:prSet phldrT="[Text]"/>
      <dgm:spPr>
        <a:solidFill>
          <a:srgbClr val="002060"/>
        </a:solidFill>
      </dgm:spPr>
      <dgm:t>
        <a:bodyPr/>
        <a:lstStyle/>
        <a:p>
          <a:r>
            <a:rPr lang="en-US" dirty="0" smtClean="0">
              <a:latin typeface="Cambria" panose="02040503050406030204" pitchFamily="18" charset="0"/>
              <a:ea typeface="Cambria" panose="02040503050406030204" pitchFamily="18" charset="0"/>
            </a:rPr>
            <a:t>Returns</a:t>
          </a:r>
          <a:endParaRPr lang="en-GB" dirty="0">
            <a:latin typeface="Cambria" panose="02040503050406030204" pitchFamily="18" charset="0"/>
            <a:ea typeface="Cambria" panose="02040503050406030204" pitchFamily="18" charset="0"/>
          </a:endParaRPr>
        </a:p>
      </dgm:t>
    </dgm:pt>
    <dgm:pt modelId="{3238D6EC-BC93-4FF4-B4D6-AB99652DA6FF}" cxnId="{CCB0F266-036D-4CCA-B1A2-8EBF79967448}" type="parTrans">
      <dgm:prSet/>
      <dgm:spPr/>
      <dgm:t>
        <a:bodyPr/>
        <a:lstStyle/>
        <a:p>
          <a:endParaRPr lang="en-GB">
            <a:latin typeface="Cambria" panose="02040503050406030204" pitchFamily="18" charset="0"/>
            <a:ea typeface="Cambria" panose="02040503050406030204" pitchFamily="18" charset="0"/>
          </a:endParaRPr>
        </a:p>
      </dgm:t>
    </dgm:pt>
    <dgm:pt modelId="{95CEA600-B8BB-45E5-8840-6B9E32B26BD0}" cxnId="{CCB0F266-036D-4CCA-B1A2-8EBF79967448}" type="sibTrans">
      <dgm:prSet/>
      <dgm:spPr/>
      <dgm:t>
        <a:bodyPr/>
        <a:lstStyle/>
        <a:p>
          <a:endParaRPr lang="en-GB">
            <a:latin typeface="Cambria" panose="02040503050406030204" pitchFamily="18" charset="0"/>
            <a:ea typeface="Cambria" panose="02040503050406030204" pitchFamily="18" charset="0"/>
          </a:endParaRPr>
        </a:p>
      </dgm:t>
    </dgm:pt>
    <dgm:pt modelId="{03B975F2-D438-4255-ACDD-D3916D5A8F3F}">
      <dgm:prSet phldrT="[Text]"/>
      <dgm:spPr>
        <a:solidFill>
          <a:schemeClr val="accent2">
            <a:lumMod val="75000"/>
          </a:schemeClr>
        </a:solidFill>
      </dgm:spPr>
      <dgm:t>
        <a:bodyPr/>
        <a:lstStyle/>
        <a:p>
          <a:r>
            <a:rPr lang="en-US" dirty="0" smtClean="0">
              <a:latin typeface="Cambria" panose="02040503050406030204" pitchFamily="18" charset="0"/>
              <a:ea typeface="Cambria" panose="02040503050406030204" pitchFamily="18" charset="0"/>
            </a:rPr>
            <a:t>Liquidity</a:t>
          </a:r>
          <a:endParaRPr lang="en-GB" dirty="0">
            <a:latin typeface="Cambria" panose="02040503050406030204" pitchFamily="18" charset="0"/>
            <a:ea typeface="Cambria" panose="02040503050406030204" pitchFamily="18" charset="0"/>
          </a:endParaRPr>
        </a:p>
      </dgm:t>
    </dgm:pt>
    <dgm:pt modelId="{04C2962C-A69D-4D29-95CF-F9383CAC4BA6}" cxnId="{F0889EBB-C3A7-4743-855D-E721ADC2ABBE}" type="parTrans">
      <dgm:prSet/>
      <dgm:spPr/>
      <dgm:t>
        <a:bodyPr/>
        <a:lstStyle/>
        <a:p>
          <a:endParaRPr lang="en-GB">
            <a:latin typeface="Cambria" panose="02040503050406030204" pitchFamily="18" charset="0"/>
            <a:ea typeface="Cambria" panose="02040503050406030204" pitchFamily="18" charset="0"/>
          </a:endParaRPr>
        </a:p>
      </dgm:t>
    </dgm:pt>
    <dgm:pt modelId="{1F1D7D5B-76A9-436E-942C-42EF266D2B91}" cxnId="{F0889EBB-C3A7-4743-855D-E721ADC2ABBE}" type="sibTrans">
      <dgm:prSet/>
      <dgm:spPr/>
      <dgm:t>
        <a:bodyPr/>
        <a:lstStyle/>
        <a:p>
          <a:endParaRPr lang="en-GB">
            <a:latin typeface="Cambria" panose="02040503050406030204" pitchFamily="18" charset="0"/>
            <a:ea typeface="Cambria" panose="02040503050406030204" pitchFamily="18" charset="0"/>
          </a:endParaRPr>
        </a:p>
      </dgm:t>
    </dgm:pt>
    <dgm:pt modelId="{7624A63A-FAE9-4FB2-B53C-977777EE4994}">
      <dgm:prSet phldrT="[Text]" custT="1"/>
      <dgm:spPr/>
      <dgm:t>
        <a:bodyPr/>
        <a:lstStyle/>
        <a:p>
          <a:pPr algn="just"/>
          <a:r>
            <a:rPr lang="en-US" sz="1300" dirty="0" smtClean="0">
              <a:latin typeface="Cambria" panose="02040503050406030204" pitchFamily="18" charset="0"/>
              <a:ea typeface="Cambria" panose="02040503050406030204" pitchFamily="18" charset="0"/>
            </a:rPr>
            <a:t>Most FDs have a </a:t>
          </a:r>
          <a:r>
            <a:rPr lang="en-US" sz="1300" b="1" dirty="0" smtClean="0">
              <a:latin typeface="Cambria" panose="02040503050406030204" pitchFamily="18" charset="0"/>
              <a:ea typeface="Cambria" panose="02040503050406030204" pitchFamily="18" charset="0"/>
            </a:rPr>
            <a:t>fee for breaking the Deposit before maturity</a:t>
          </a:r>
          <a:r>
            <a:rPr lang="en-US" sz="1300" dirty="0" smtClean="0">
              <a:latin typeface="Cambria" panose="02040503050406030204" pitchFamily="18" charset="0"/>
              <a:ea typeface="Cambria" panose="02040503050406030204" pitchFamily="18" charset="0"/>
            </a:rPr>
            <a:t>, and the fee further eats into the already low returns for investors.</a:t>
          </a:r>
          <a:endParaRPr lang="en-GB" sz="1300" dirty="0">
            <a:latin typeface="Cambria" panose="02040503050406030204" pitchFamily="18" charset="0"/>
            <a:ea typeface="Cambria" panose="02040503050406030204" pitchFamily="18" charset="0"/>
          </a:endParaRPr>
        </a:p>
      </dgm:t>
    </dgm:pt>
    <dgm:pt modelId="{3E8BC18D-9181-4FC7-980B-BFEFDFC7A52F}" cxnId="{E46C8C7F-569F-427B-B784-F3B0B23C1742}" type="parTrans">
      <dgm:prSet/>
      <dgm:spPr/>
      <dgm:t>
        <a:bodyPr/>
        <a:lstStyle/>
        <a:p>
          <a:endParaRPr lang="en-GB">
            <a:latin typeface="Cambria" panose="02040503050406030204" pitchFamily="18" charset="0"/>
            <a:ea typeface="Cambria" panose="02040503050406030204" pitchFamily="18" charset="0"/>
          </a:endParaRPr>
        </a:p>
      </dgm:t>
    </dgm:pt>
    <dgm:pt modelId="{6BA1B2A8-3CB2-4B1D-8E5C-E29998006A38}" cxnId="{E46C8C7F-569F-427B-B784-F3B0B23C1742}" type="sibTrans">
      <dgm:prSet/>
      <dgm:spPr/>
      <dgm:t>
        <a:bodyPr/>
        <a:lstStyle/>
        <a:p>
          <a:endParaRPr lang="en-GB">
            <a:latin typeface="Cambria" panose="02040503050406030204" pitchFamily="18" charset="0"/>
            <a:ea typeface="Cambria" panose="02040503050406030204" pitchFamily="18" charset="0"/>
          </a:endParaRPr>
        </a:p>
      </dgm:t>
    </dgm:pt>
    <dgm:pt modelId="{5A1301F4-5D37-451D-AA03-475C286E9B8A}">
      <dgm:prSet phldrT="[Text]"/>
      <dgm:spPr>
        <a:solidFill>
          <a:srgbClr val="00602B"/>
        </a:solidFill>
      </dgm:spPr>
      <dgm:t>
        <a:bodyPr/>
        <a:lstStyle/>
        <a:p>
          <a:r>
            <a:rPr lang="en-US" dirty="0" smtClean="0">
              <a:latin typeface="Cambria" panose="02040503050406030204" pitchFamily="18" charset="0"/>
              <a:ea typeface="Cambria" panose="02040503050406030204" pitchFamily="18" charset="0"/>
            </a:rPr>
            <a:t>Taxation</a:t>
          </a:r>
          <a:endParaRPr lang="en-GB" dirty="0">
            <a:latin typeface="Cambria" panose="02040503050406030204" pitchFamily="18" charset="0"/>
            <a:ea typeface="Cambria" panose="02040503050406030204" pitchFamily="18" charset="0"/>
          </a:endParaRPr>
        </a:p>
      </dgm:t>
    </dgm:pt>
    <dgm:pt modelId="{05E7F884-7878-4932-811D-11770FB1492B}" cxnId="{DAF15E7E-0384-445B-AECF-C4F518920A56}" type="parTrans">
      <dgm:prSet/>
      <dgm:spPr/>
      <dgm:t>
        <a:bodyPr/>
        <a:lstStyle/>
        <a:p>
          <a:endParaRPr lang="en-GB">
            <a:latin typeface="Cambria" panose="02040503050406030204" pitchFamily="18" charset="0"/>
            <a:ea typeface="Cambria" panose="02040503050406030204" pitchFamily="18" charset="0"/>
          </a:endParaRPr>
        </a:p>
      </dgm:t>
    </dgm:pt>
    <dgm:pt modelId="{A58B8413-8445-49ED-ACAC-5F25D65B3484}" cxnId="{DAF15E7E-0384-445B-AECF-C4F518920A56}" type="sibTrans">
      <dgm:prSet/>
      <dgm:spPr/>
      <dgm:t>
        <a:bodyPr/>
        <a:lstStyle/>
        <a:p>
          <a:endParaRPr lang="en-GB">
            <a:latin typeface="Cambria" panose="02040503050406030204" pitchFamily="18" charset="0"/>
            <a:ea typeface="Cambria" panose="02040503050406030204" pitchFamily="18" charset="0"/>
          </a:endParaRPr>
        </a:p>
      </dgm:t>
    </dgm:pt>
    <dgm:pt modelId="{1B8ABF0E-6D22-4341-95BD-1367D705641F}">
      <dgm:prSet phldrT="[Text]" custT="1"/>
      <dgm:spPr/>
      <dgm:t>
        <a:bodyPr/>
        <a:lstStyle/>
        <a:p>
          <a:pPr algn="just"/>
          <a:r>
            <a:rPr lang="en-US" sz="1300" dirty="0" smtClean="0">
              <a:latin typeface="Cambria" panose="02040503050406030204" pitchFamily="18" charset="0"/>
              <a:ea typeface="Cambria" panose="02040503050406030204" pitchFamily="18" charset="0"/>
            </a:rPr>
            <a:t>The </a:t>
          </a:r>
          <a:r>
            <a:rPr lang="en-US" sz="1300" b="1" dirty="0" smtClean="0">
              <a:latin typeface="Cambria" panose="02040503050406030204" pitchFamily="18" charset="0"/>
              <a:ea typeface="Cambria" panose="02040503050406030204" pitchFamily="18" charset="0"/>
            </a:rPr>
            <a:t>interest income earned is taxable</a:t>
          </a:r>
          <a:r>
            <a:rPr lang="en-US" sz="1300" dirty="0" smtClean="0">
              <a:latin typeface="Cambria" panose="02040503050406030204" pitchFamily="18" charset="0"/>
              <a:ea typeface="Cambria" panose="02040503050406030204" pitchFamily="18" charset="0"/>
            </a:rPr>
            <a:t>, depending on the IT slab For FDs.</a:t>
          </a:r>
          <a:endParaRPr lang="en-GB" sz="1300" dirty="0">
            <a:latin typeface="Cambria" panose="02040503050406030204" pitchFamily="18" charset="0"/>
            <a:ea typeface="Cambria" panose="02040503050406030204" pitchFamily="18" charset="0"/>
          </a:endParaRPr>
        </a:p>
      </dgm:t>
    </dgm:pt>
    <dgm:pt modelId="{9BA3C9AD-3B29-42E0-B839-C0D5DC665236}" cxnId="{D9B2C79F-7749-4506-ADD9-DFF08381AD3D}" type="parTrans">
      <dgm:prSet/>
      <dgm:spPr/>
      <dgm:t>
        <a:bodyPr/>
        <a:lstStyle/>
        <a:p>
          <a:endParaRPr lang="en-GB">
            <a:latin typeface="Cambria" panose="02040503050406030204" pitchFamily="18" charset="0"/>
            <a:ea typeface="Cambria" panose="02040503050406030204" pitchFamily="18" charset="0"/>
          </a:endParaRPr>
        </a:p>
      </dgm:t>
    </dgm:pt>
    <dgm:pt modelId="{2E2453BE-3B99-4DA7-AFA8-41BEAB4A4E49}" cxnId="{D9B2C79F-7749-4506-ADD9-DFF08381AD3D}" type="sibTrans">
      <dgm:prSet/>
      <dgm:spPr/>
      <dgm:t>
        <a:bodyPr/>
        <a:lstStyle/>
        <a:p>
          <a:endParaRPr lang="en-GB">
            <a:latin typeface="Cambria" panose="02040503050406030204" pitchFamily="18" charset="0"/>
            <a:ea typeface="Cambria" panose="02040503050406030204" pitchFamily="18" charset="0"/>
          </a:endParaRPr>
        </a:p>
      </dgm:t>
    </dgm:pt>
    <dgm:pt modelId="{653DC3D5-1A2B-4C90-89A3-825CD9BA0F2E}">
      <dgm:prSet custT="1"/>
      <dgm:spPr/>
      <dgm:t>
        <a:bodyPr/>
        <a:lstStyle/>
        <a:p>
          <a:pPr algn="just"/>
          <a:r>
            <a:rPr lang="en-US" sz="1300" dirty="0" smtClean="0">
              <a:latin typeface="Cambria" panose="02040503050406030204" pitchFamily="18" charset="0"/>
              <a:ea typeface="Cambria" panose="02040503050406030204" pitchFamily="18" charset="0"/>
            </a:rPr>
            <a:t>Low Return: Highest return on FDs in India is close </a:t>
          </a:r>
          <a:r>
            <a:rPr lang="en-US" sz="1300" b="0" dirty="0" smtClean="0">
              <a:latin typeface="Cambria" panose="02040503050406030204" pitchFamily="18" charset="0"/>
              <a:ea typeface="Cambria" panose="02040503050406030204" pitchFamily="18" charset="0"/>
            </a:rPr>
            <a:t>to</a:t>
          </a:r>
          <a:r>
            <a:rPr lang="en-US" sz="1300" b="1" dirty="0" smtClean="0">
              <a:latin typeface="Cambria" panose="02040503050406030204" pitchFamily="18" charset="0"/>
              <a:ea typeface="Cambria" panose="02040503050406030204" pitchFamily="18" charset="0"/>
            </a:rPr>
            <a:t> 5%-6% per annum </a:t>
          </a:r>
          <a:endParaRPr lang="en-GB" sz="1300" b="1" dirty="0">
            <a:latin typeface="Cambria" panose="02040503050406030204" pitchFamily="18" charset="0"/>
            <a:ea typeface="Cambria" panose="02040503050406030204" pitchFamily="18" charset="0"/>
          </a:endParaRPr>
        </a:p>
      </dgm:t>
    </dgm:pt>
    <dgm:pt modelId="{81EF07AA-EC22-4101-9C8E-5E39FA91702C}" cxnId="{F3E888D2-6507-41BE-95EA-67A6BED09323}" type="parTrans">
      <dgm:prSet/>
      <dgm:spPr/>
      <dgm:t>
        <a:bodyPr/>
        <a:lstStyle/>
        <a:p>
          <a:endParaRPr lang="en-GB">
            <a:latin typeface="Cambria" panose="02040503050406030204" pitchFamily="18" charset="0"/>
            <a:ea typeface="Cambria" panose="02040503050406030204" pitchFamily="18" charset="0"/>
          </a:endParaRPr>
        </a:p>
      </dgm:t>
    </dgm:pt>
    <dgm:pt modelId="{742B4211-DDC9-4042-97F4-66CEA850CDC9}" cxnId="{F3E888D2-6507-41BE-95EA-67A6BED09323}" type="sibTrans">
      <dgm:prSet/>
      <dgm:spPr/>
      <dgm:t>
        <a:bodyPr/>
        <a:lstStyle/>
        <a:p>
          <a:endParaRPr lang="en-GB">
            <a:latin typeface="Cambria" panose="02040503050406030204" pitchFamily="18" charset="0"/>
            <a:ea typeface="Cambria" panose="02040503050406030204" pitchFamily="18" charset="0"/>
          </a:endParaRPr>
        </a:p>
      </dgm:t>
    </dgm:pt>
    <dgm:pt modelId="{A5CE0579-AB40-4298-853E-09CE39A2A9DF}">
      <dgm:prSet custT="1"/>
      <dgm:spPr/>
      <dgm:t>
        <a:bodyPr/>
        <a:lstStyle/>
        <a:p>
          <a:pPr algn="just"/>
          <a:endParaRPr lang="en-GB" sz="1300" dirty="0">
            <a:latin typeface="Cambria" panose="02040503050406030204" pitchFamily="18" charset="0"/>
            <a:ea typeface="Cambria" panose="02040503050406030204" pitchFamily="18" charset="0"/>
          </a:endParaRPr>
        </a:p>
      </dgm:t>
    </dgm:pt>
    <dgm:pt modelId="{8616447B-E2B4-480D-9F89-FD9160732E1B}" cxnId="{9993F5CA-64BA-4819-950A-C8F1D4118E07}" type="parTrans">
      <dgm:prSet/>
      <dgm:spPr/>
      <dgm:t>
        <a:bodyPr/>
        <a:lstStyle/>
        <a:p>
          <a:endParaRPr lang="en-GB">
            <a:latin typeface="Cambria" panose="02040503050406030204" pitchFamily="18" charset="0"/>
            <a:ea typeface="Cambria" panose="02040503050406030204" pitchFamily="18" charset="0"/>
          </a:endParaRPr>
        </a:p>
      </dgm:t>
    </dgm:pt>
    <dgm:pt modelId="{57757E93-5B71-4CE1-8FAF-4C8B9D33A106}" cxnId="{9993F5CA-64BA-4819-950A-C8F1D4118E07}" type="sibTrans">
      <dgm:prSet/>
      <dgm:spPr/>
      <dgm:t>
        <a:bodyPr/>
        <a:lstStyle/>
        <a:p>
          <a:endParaRPr lang="en-GB">
            <a:latin typeface="Cambria" panose="02040503050406030204" pitchFamily="18" charset="0"/>
            <a:ea typeface="Cambria" panose="02040503050406030204" pitchFamily="18" charset="0"/>
          </a:endParaRPr>
        </a:p>
      </dgm:t>
    </dgm:pt>
    <dgm:pt modelId="{7FA449EF-E6F5-4E47-97D6-A51AE43825DF}">
      <dgm:prSet custT="1"/>
      <dgm:spPr/>
      <dgm:t>
        <a:bodyPr/>
        <a:lstStyle/>
        <a:p>
          <a:pPr algn="just"/>
          <a:r>
            <a:rPr lang="en-US" sz="1300" dirty="0" smtClean="0">
              <a:latin typeface="Cambria" panose="02040503050406030204" pitchFamily="18" charset="0"/>
              <a:ea typeface="Cambria" panose="02040503050406030204" pitchFamily="18" charset="0"/>
            </a:rPr>
            <a:t>High Return: REITs &amp; </a:t>
          </a:r>
          <a:r>
            <a:rPr lang="en-US" sz="1300" dirty="0" err="1" smtClean="0">
              <a:latin typeface="Cambria" panose="02040503050406030204" pitchFamily="18" charset="0"/>
              <a:ea typeface="Cambria" panose="02040503050406030204" pitchFamily="18" charset="0"/>
            </a:rPr>
            <a:t>InvITs</a:t>
          </a:r>
          <a:r>
            <a:rPr lang="en-US" sz="1300" dirty="0" smtClean="0">
              <a:latin typeface="Cambria" panose="02040503050406030204" pitchFamily="18" charset="0"/>
              <a:ea typeface="Cambria" panose="02040503050406030204" pitchFamily="18" charset="0"/>
            </a:rPr>
            <a:t> returns is typically in the range of </a:t>
          </a:r>
          <a:r>
            <a:rPr lang="en-US" sz="1300" b="1" dirty="0" smtClean="0">
              <a:latin typeface="Cambria" panose="02040503050406030204" pitchFamily="18" charset="0"/>
              <a:ea typeface="Cambria" panose="02040503050406030204" pitchFamily="18" charset="0"/>
            </a:rPr>
            <a:t>6.5% &amp; 15% per annum</a:t>
          </a:r>
          <a:r>
            <a:rPr lang="en-US" sz="1300" dirty="0" smtClean="0">
              <a:latin typeface="Cambria" panose="02040503050406030204" pitchFamily="18" charset="0"/>
              <a:ea typeface="Cambria" panose="02040503050406030204" pitchFamily="18" charset="0"/>
            </a:rPr>
            <a:t> respectively</a:t>
          </a:r>
          <a:endParaRPr lang="en-GB" sz="1300" dirty="0">
            <a:latin typeface="Cambria" panose="02040503050406030204" pitchFamily="18" charset="0"/>
            <a:ea typeface="Cambria" panose="02040503050406030204" pitchFamily="18" charset="0"/>
          </a:endParaRPr>
        </a:p>
      </dgm:t>
    </dgm:pt>
    <dgm:pt modelId="{C33744CF-B6B5-49AF-9A82-D844ED63D349}" cxnId="{E5088859-7F9A-4B97-A0C7-04589A9CC85A}" type="parTrans">
      <dgm:prSet/>
      <dgm:spPr/>
      <dgm:t>
        <a:bodyPr/>
        <a:lstStyle/>
        <a:p>
          <a:endParaRPr lang="en-GB">
            <a:latin typeface="Cambria" panose="02040503050406030204" pitchFamily="18" charset="0"/>
            <a:ea typeface="Cambria" panose="02040503050406030204" pitchFamily="18" charset="0"/>
          </a:endParaRPr>
        </a:p>
      </dgm:t>
    </dgm:pt>
    <dgm:pt modelId="{A9B0A995-21E7-4AF4-8FB7-129B0C9EB75E}" cxnId="{E5088859-7F9A-4B97-A0C7-04589A9CC85A}" type="sibTrans">
      <dgm:prSet/>
      <dgm:spPr/>
      <dgm:t>
        <a:bodyPr/>
        <a:lstStyle/>
        <a:p>
          <a:endParaRPr lang="en-GB">
            <a:latin typeface="Cambria" panose="02040503050406030204" pitchFamily="18" charset="0"/>
            <a:ea typeface="Cambria" panose="02040503050406030204" pitchFamily="18" charset="0"/>
          </a:endParaRPr>
        </a:p>
      </dgm:t>
    </dgm:pt>
    <dgm:pt modelId="{1B4C7445-7BEC-4BB2-9601-3B40CBFA0B49}">
      <dgm:prSet custT="1"/>
      <dgm:spPr/>
      <dgm:t>
        <a:bodyPr/>
        <a:lstStyle/>
        <a:p>
          <a:pPr algn="just"/>
          <a:endParaRPr lang="en-GB" sz="1300" dirty="0">
            <a:latin typeface="Cambria" panose="02040503050406030204" pitchFamily="18" charset="0"/>
            <a:ea typeface="Cambria" panose="02040503050406030204" pitchFamily="18" charset="0"/>
          </a:endParaRPr>
        </a:p>
      </dgm:t>
    </dgm:pt>
    <dgm:pt modelId="{B28C7161-59D6-4158-A6F4-F3E44E9031A1}" cxnId="{1124E644-F399-402E-948D-851A1594AA32}" type="parTrans">
      <dgm:prSet/>
      <dgm:spPr/>
      <dgm:t>
        <a:bodyPr/>
        <a:lstStyle/>
        <a:p>
          <a:endParaRPr lang="en-GB">
            <a:latin typeface="Cambria" panose="02040503050406030204" pitchFamily="18" charset="0"/>
            <a:ea typeface="Cambria" panose="02040503050406030204" pitchFamily="18" charset="0"/>
          </a:endParaRPr>
        </a:p>
      </dgm:t>
    </dgm:pt>
    <dgm:pt modelId="{822CC1FE-7830-4EA0-8286-10EE526F1D09}" cxnId="{1124E644-F399-402E-948D-851A1594AA32}" type="sibTrans">
      <dgm:prSet/>
      <dgm:spPr/>
      <dgm:t>
        <a:bodyPr/>
        <a:lstStyle/>
        <a:p>
          <a:endParaRPr lang="en-GB">
            <a:latin typeface="Cambria" panose="02040503050406030204" pitchFamily="18" charset="0"/>
            <a:ea typeface="Cambria" panose="02040503050406030204" pitchFamily="18" charset="0"/>
          </a:endParaRPr>
        </a:p>
      </dgm:t>
    </dgm:pt>
    <dgm:pt modelId="{ABAFFD44-1DC4-4BC2-8513-F988C8F1CBCD}">
      <dgm:prSet phldrT="[Text]" custT="1"/>
      <dgm:spPr/>
      <dgm:t>
        <a:bodyPr/>
        <a:lstStyle/>
        <a:p>
          <a:pPr algn="just"/>
          <a:r>
            <a:rPr lang="en-US" sz="1300" dirty="0" smtClean="0">
              <a:latin typeface="Cambria" panose="02040503050406030204" pitchFamily="18" charset="0"/>
              <a:ea typeface="Cambria" panose="02040503050406030204" pitchFamily="18" charset="0"/>
            </a:rPr>
            <a:t>For REITs &amp; </a:t>
          </a:r>
          <a:r>
            <a:rPr lang="en-US" sz="1300" dirty="0" err="1" smtClean="0">
              <a:latin typeface="Cambria" panose="02040503050406030204" pitchFamily="18" charset="0"/>
              <a:ea typeface="Cambria" panose="02040503050406030204" pitchFamily="18" charset="0"/>
            </a:rPr>
            <a:t>InvIts</a:t>
          </a:r>
          <a:r>
            <a:rPr lang="en-US" sz="1300" dirty="0" smtClean="0">
              <a:latin typeface="Cambria" panose="02040503050406030204" pitchFamily="18" charset="0"/>
              <a:ea typeface="Cambria" panose="02040503050406030204" pitchFamily="18" charset="0"/>
            </a:rPr>
            <a:t>, the unitholder </a:t>
          </a:r>
          <a:r>
            <a:rPr lang="en-US" sz="1300" b="1" dirty="0" smtClean="0">
              <a:latin typeface="Cambria" panose="02040503050406030204" pitchFamily="18" charset="0"/>
              <a:ea typeface="Cambria" panose="02040503050406030204" pitchFamily="18" charset="0"/>
            </a:rPr>
            <a:t>does NOT pay any tax on dividend portion </a:t>
          </a:r>
          <a:r>
            <a:rPr lang="en-US" sz="1300" b="0" i="1" dirty="0" smtClean="0">
              <a:latin typeface="Cambria" panose="02040503050406030204" pitchFamily="18" charset="0"/>
              <a:ea typeface="Cambria" panose="02040503050406030204" pitchFamily="18" charset="0"/>
            </a:rPr>
            <a:t>(except if the SPV follows new regime) </a:t>
          </a:r>
          <a:r>
            <a:rPr lang="en-US" sz="1300" dirty="0" smtClean="0">
              <a:latin typeface="Cambria" panose="02040503050406030204" pitchFamily="18" charset="0"/>
              <a:ea typeface="Cambria" panose="02040503050406030204" pitchFamily="18" charset="0"/>
            </a:rPr>
            <a:t>of the distributions they receive. </a:t>
          </a:r>
          <a:r>
            <a:rPr lang="en-US" sz="1300" b="1" dirty="0" smtClean="0">
              <a:latin typeface="Cambria" panose="02040503050406030204" pitchFamily="18" charset="0"/>
              <a:ea typeface="Cambria" panose="02040503050406030204" pitchFamily="18" charset="0"/>
            </a:rPr>
            <a:t>Interest</a:t>
          </a:r>
          <a:r>
            <a:rPr lang="en-US" sz="1300" dirty="0" smtClean="0">
              <a:latin typeface="Cambria" panose="02040503050406030204" pitchFamily="18" charset="0"/>
              <a:ea typeface="Cambria" panose="02040503050406030204" pitchFamily="18" charset="0"/>
            </a:rPr>
            <a:t> Portion is </a:t>
          </a:r>
          <a:r>
            <a:rPr lang="en-US" sz="1300" b="1" dirty="0" smtClean="0">
              <a:latin typeface="Cambria" panose="02040503050406030204" pitchFamily="18" charset="0"/>
              <a:ea typeface="Cambria" panose="02040503050406030204" pitchFamily="18" charset="0"/>
            </a:rPr>
            <a:t>taxable</a:t>
          </a:r>
          <a:r>
            <a:rPr lang="en-US" sz="1300" dirty="0" smtClean="0">
              <a:latin typeface="Cambria" panose="02040503050406030204" pitchFamily="18" charset="0"/>
              <a:ea typeface="Cambria" panose="02040503050406030204" pitchFamily="18" charset="0"/>
            </a:rPr>
            <a:t> whereas the </a:t>
          </a:r>
          <a:r>
            <a:rPr lang="en-US" sz="1300" b="1" dirty="0" smtClean="0">
              <a:latin typeface="Cambria" panose="02040503050406030204" pitchFamily="18" charset="0"/>
              <a:ea typeface="Cambria" panose="02040503050406030204" pitchFamily="18" charset="0"/>
            </a:rPr>
            <a:t>Return of Capital is not subject to any tax.</a:t>
          </a:r>
          <a:endParaRPr lang="en-GB" sz="1300" b="1" dirty="0">
            <a:latin typeface="Cambria" panose="02040503050406030204" pitchFamily="18" charset="0"/>
            <a:ea typeface="Cambria" panose="02040503050406030204" pitchFamily="18" charset="0"/>
          </a:endParaRPr>
        </a:p>
      </dgm:t>
    </dgm:pt>
    <dgm:pt modelId="{0B16AC55-1177-42E4-8DA3-A255B801F53B}" cxnId="{D1633741-E219-4BA6-BCCE-15D6595558F6}" type="parTrans">
      <dgm:prSet/>
      <dgm:spPr/>
      <dgm:t>
        <a:bodyPr/>
        <a:lstStyle/>
        <a:p>
          <a:endParaRPr lang="en-GB"/>
        </a:p>
      </dgm:t>
    </dgm:pt>
    <dgm:pt modelId="{2A77B5EF-E559-4057-8E5C-EEDD51230D8D}" cxnId="{D1633741-E219-4BA6-BCCE-15D6595558F6}" type="sibTrans">
      <dgm:prSet/>
      <dgm:spPr/>
      <dgm:t>
        <a:bodyPr/>
        <a:lstStyle/>
        <a:p>
          <a:endParaRPr lang="en-GB"/>
        </a:p>
      </dgm:t>
    </dgm:pt>
    <dgm:pt modelId="{9D66F51A-D4B4-4FDA-B59D-A5F244A3A25F}">
      <dgm:prSet phldrT="[Text]" custT="1"/>
      <dgm:spPr/>
      <dgm:t>
        <a:bodyPr/>
        <a:lstStyle/>
        <a:p>
          <a:pPr algn="just"/>
          <a:r>
            <a:rPr lang="en-US" sz="1300" dirty="0" smtClean="0">
              <a:latin typeface="Cambria" panose="02040503050406030204" pitchFamily="18" charset="0"/>
              <a:ea typeface="Cambria" panose="02040503050406030204" pitchFamily="18" charset="0"/>
            </a:rPr>
            <a:t>In REITs &amp; </a:t>
          </a:r>
          <a:r>
            <a:rPr lang="en-US" sz="1300" dirty="0" err="1" smtClean="0">
              <a:latin typeface="Cambria" panose="02040503050406030204" pitchFamily="18" charset="0"/>
              <a:ea typeface="Cambria" panose="02040503050406030204" pitchFamily="18" charset="0"/>
            </a:rPr>
            <a:t>InvITs</a:t>
          </a:r>
          <a:r>
            <a:rPr lang="en-US" sz="1300" dirty="0" smtClean="0">
              <a:latin typeface="Cambria" panose="02040503050406030204" pitchFamily="18" charset="0"/>
              <a:ea typeface="Cambria" panose="02040503050406030204" pitchFamily="18" charset="0"/>
            </a:rPr>
            <a:t>, there is no fixed tenure, and are </a:t>
          </a:r>
          <a:r>
            <a:rPr lang="en-US" sz="1300" b="1" dirty="0" smtClean="0">
              <a:latin typeface="Cambria" panose="02040503050406030204" pitchFamily="18" charset="0"/>
              <a:ea typeface="Cambria" panose="02040503050406030204" pitchFamily="18" charset="0"/>
            </a:rPr>
            <a:t>easily sellable on the Stock Exchange</a:t>
          </a:r>
          <a:r>
            <a:rPr lang="en-US" sz="1300" dirty="0" smtClean="0">
              <a:latin typeface="Cambria" panose="02040503050406030204" pitchFamily="18" charset="0"/>
              <a:ea typeface="Cambria" panose="02040503050406030204" pitchFamily="18" charset="0"/>
            </a:rPr>
            <a:t>.</a:t>
          </a:r>
          <a:endParaRPr lang="en-GB" sz="1300" dirty="0">
            <a:latin typeface="Cambria" panose="02040503050406030204" pitchFamily="18" charset="0"/>
            <a:ea typeface="Cambria" panose="02040503050406030204" pitchFamily="18" charset="0"/>
          </a:endParaRPr>
        </a:p>
      </dgm:t>
    </dgm:pt>
    <dgm:pt modelId="{F649FB51-20C8-476F-9EE3-2DF219F8519E}" cxnId="{68A37963-09BA-4A7D-A987-864CA5B4F695}" type="parTrans">
      <dgm:prSet/>
      <dgm:spPr/>
      <dgm:t>
        <a:bodyPr/>
        <a:lstStyle/>
        <a:p>
          <a:endParaRPr lang="en-GB"/>
        </a:p>
      </dgm:t>
    </dgm:pt>
    <dgm:pt modelId="{57FD7C23-263E-4BCE-8D8F-21F40D3D0E17}" cxnId="{68A37963-09BA-4A7D-A987-864CA5B4F695}" type="sibTrans">
      <dgm:prSet/>
      <dgm:spPr/>
      <dgm:t>
        <a:bodyPr/>
        <a:lstStyle/>
        <a:p>
          <a:endParaRPr lang="en-GB"/>
        </a:p>
      </dgm:t>
    </dgm:pt>
    <dgm:pt modelId="{B950793A-9A9C-4E74-9D4E-6952CF150056}">
      <dgm:prSet custT="1"/>
      <dgm:spPr/>
      <dgm:t>
        <a:bodyPr/>
        <a:lstStyle/>
        <a:p>
          <a:pPr algn="just"/>
          <a:endParaRPr lang="en-GB" sz="1300" dirty="0">
            <a:latin typeface="Cambria" panose="02040503050406030204" pitchFamily="18" charset="0"/>
            <a:ea typeface="Cambria" panose="02040503050406030204" pitchFamily="18" charset="0"/>
          </a:endParaRPr>
        </a:p>
      </dgm:t>
    </dgm:pt>
    <dgm:pt modelId="{588436B5-52FC-47B5-A18B-373A619FD8ED}" cxnId="{4B862810-4F56-45FB-9121-CED5755674A3}" type="parTrans">
      <dgm:prSet/>
      <dgm:spPr/>
      <dgm:t>
        <a:bodyPr/>
        <a:lstStyle/>
        <a:p>
          <a:endParaRPr lang="en-GB"/>
        </a:p>
      </dgm:t>
    </dgm:pt>
    <dgm:pt modelId="{0AB1720A-45D8-48C6-B87B-41796BFF9BAD}" cxnId="{4B862810-4F56-45FB-9121-CED5755674A3}" type="sibTrans">
      <dgm:prSet/>
      <dgm:spPr/>
      <dgm:t>
        <a:bodyPr/>
        <a:lstStyle/>
        <a:p>
          <a:endParaRPr lang="en-GB"/>
        </a:p>
      </dgm:t>
    </dgm:pt>
    <dgm:pt modelId="{35D44270-C326-425C-A310-DA3719835973}">
      <dgm:prSet phldrT="[Text]" custT="1"/>
      <dgm:spPr/>
      <dgm:t>
        <a:bodyPr/>
        <a:lstStyle/>
        <a:p>
          <a:pPr algn="just"/>
          <a:endParaRPr lang="en-GB" sz="1300" dirty="0">
            <a:latin typeface="Cambria" panose="02040503050406030204" pitchFamily="18" charset="0"/>
            <a:ea typeface="Cambria" panose="02040503050406030204" pitchFamily="18" charset="0"/>
          </a:endParaRPr>
        </a:p>
      </dgm:t>
    </dgm:pt>
    <dgm:pt modelId="{BD14388D-3287-4D4D-805D-BB93C7575E3A}" cxnId="{F6B40A8C-38A9-47E5-A8C3-E4873EB23C09}" type="parTrans">
      <dgm:prSet/>
      <dgm:spPr/>
      <dgm:t>
        <a:bodyPr/>
        <a:lstStyle/>
        <a:p>
          <a:endParaRPr lang="en-GB"/>
        </a:p>
      </dgm:t>
    </dgm:pt>
    <dgm:pt modelId="{53D9D437-288E-43F1-85B2-21A2854C17FD}" cxnId="{F6B40A8C-38A9-47E5-A8C3-E4873EB23C09}" type="sibTrans">
      <dgm:prSet/>
      <dgm:spPr/>
      <dgm:t>
        <a:bodyPr/>
        <a:lstStyle/>
        <a:p>
          <a:endParaRPr lang="en-GB"/>
        </a:p>
      </dgm:t>
    </dgm:pt>
    <dgm:pt modelId="{99154D88-6D60-4684-9C8A-55AE50A4A58B}" type="pres">
      <dgm:prSet presAssocID="{BF333C84-EDAE-4454-B9E8-67ADD2FA460F}" presName="linearFlow" presStyleCnt="0">
        <dgm:presLayoutVars>
          <dgm:dir/>
          <dgm:animLvl val="lvl"/>
          <dgm:resizeHandles val="exact"/>
        </dgm:presLayoutVars>
      </dgm:prSet>
      <dgm:spPr/>
      <dgm:t>
        <a:bodyPr/>
        <a:lstStyle/>
        <a:p>
          <a:endParaRPr lang="en-US"/>
        </a:p>
      </dgm:t>
    </dgm:pt>
    <dgm:pt modelId="{6FC2BF68-E915-49A0-93BE-8AE91A5ADBB6}" type="pres">
      <dgm:prSet presAssocID="{26F6C7F6-DCDA-4E9B-8FF1-5C7FD3535359}" presName="composite" presStyleCnt="0"/>
      <dgm:spPr/>
    </dgm:pt>
    <dgm:pt modelId="{ABBF46E3-0B5E-4535-8D4D-6B84050009B7}" type="pres">
      <dgm:prSet presAssocID="{26F6C7F6-DCDA-4E9B-8FF1-5C7FD3535359}" presName="parentText" presStyleLbl="alignNode1" presStyleIdx="0" presStyleCnt="3">
        <dgm:presLayoutVars>
          <dgm:chMax val="1"/>
          <dgm:bulletEnabled val="1"/>
        </dgm:presLayoutVars>
      </dgm:prSet>
      <dgm:spPr/>
      <dgm:t>
        <a:bodyPr/>
        <a:lstStyle/>
        <a:p>
          <a:endParaRPr lang="en-US"/>
        </a:p>
      </dgm:t>
    </dgm:pt>
    <dgm:pt modelId="{EBE83DDD-B66C-4D28-AC1D-AD0955D90333}" type="pres">
      <dgm:prSet presAssocID="{26F6C7F6-DCDA-4E9B-8FF1-5C7FD3535359}" presName="descendantText" presStyleLbl="alignAcc1" presStyleIdx="0" presStyleCnt="3">
        <dgm:presLayoutVars>
          <dgm:bulletEnabled val="1"/>
        </dgm:presLayoutVars>
      </dgm:prSet>
      <dgm:spPr/>
      <dgm:t>
        <a:bodyPr/>
        <a:lstStyle/>
        <a:p>
          <a:endParaRPr lang="en-GB"/>
        </a:p>
      </dgm:t>
    </dgm:pt>
    <dgm:pt modelId="{855C63AC-3872-49C1-86AF-BBCE51BFC094}" type="pres">
      <dgm:prSet presAssocID="{95CEA600-B8BB-45E5-8840-6B9E32B26BD0}" presName="sp" presStyleCnt="0"/>
      <dgm:spPr/>
    </dgm:pt>
    <dgm:pt modelId="{FC2BF050-9D3A-4F95-9449-CF70BE7EAAD1}" type="pres">
      <dgm:prSet presAssocID="{03B975F2-D438-4255-ACDD-D3916D5A8F3F}" presName="composite" presStyleCnt="0"/>
      <dgm:spPr/>
    </dgm:pt>
    <dgm:pt modelId="{93D11066-71D4-47E8-859F-D222AEB234B5}" type="pres">
      <dgm:prSet presAssocID="{03B975F2-D438-4255-ACDD-D3916D5A8F3F}" presName="parentText" presStyleLbl="alignNode1" presStyleIdx="1" presStyleCnt="3" custLinFactNeighborX="0" custLinFactNeighborY="-10360">
        <dgm:presLayoutVars>
          <dgm:chMax val="1"/>
          <dgm:bulletEnabled val="1"/>
        </dgm:presLayoutVars>
      </dgm:prSet>
      <dgm:spPr/>
      <dgm:t>
        <a:bodyPr/>
        <a:lstStyle/>
        <a:p>
          <a:endParaRPr lang="en-GB"/>
        </a:p>
      </dgm:t>
    </dgm:pt>
    <dgm:pt modelId="{B66373D0-3329-46B2-928D-52F0139D06D1}" type="pres">
      <dgm:prSet presAssocID="{03B975F2-D438-4255-ACDD-D3916D5A8F3F}" presName="descendantText" presStyleLbl="alignAcc1" presStyleIdx="1" presStyleCnt="3" custLinFactNeighborX="0" custLinFactNeighborY="-15939">
        <dgm:presLayoutVars>
          <dgm:bulletEnabled val="1"/>
        </dgm:presLayoutVars>
      </dgm:prSet>
      <dgm:spPr/>
      <dgm:t>
        <a:bodyPr/>
        <a:lstStyle/>
        <a:p>
          <a:endParaRPr lang="en-GB"/>
        </a:p>
      </dgm:t>
    </dgm:pt>
    <dgm:pt modelId="{AD15A183-2E0A-4E0A-A141-A3E2FD326D76}" type="pres">
      <dgm:prSet presAssocID="{1F1D7D5B-76A9-436E-942C-42EF266D2B91}" presName="sp" presStyleCnt="0"/>
      <dgm:spPr/>
    </dgm:pt>
    <dgm:pt modelId="{390073DD-B857-4D64-AAC4-E97D9614C4F0}" type="pres">
      <dgm:prSet presAssocID="{5A1301F4-5D37-451D-AA03-475C286E9B8A}" presName="composite" presStyleCnt="0"/>
      <dgm:spPr/>
    </dgm:pt>
    <dgm:pt modelId="{6697412E-5858-47A3-94E4-A762FEF9B548}" type="pres">
      <dgm:prSet presAssocID="{5A1301F4-5D37-451D-AA03-475C286E9B8A}" presName="parentText" presStyleLbl="alignNode1" presStyleIdx="2" presStyleCnt="3" custScaleY="101675" custLinFactNeighborY="-18124">
        <dgm:presLayoutVars>
          <dgm:chMax val="1"/>
          <dgm:bulletEnabled val="1"/>
        </dgm:presLayoutVars>
      </dgm:prSet>
      <dgm:spPr/>
      <dgm:t>
        <a:bodyPr/>
        <a:lstStyle/>
        <a:p>
          <a:endParaRPr lang="en-US"/>
        </a:p>
      </dgm:t>
    </dgm:pt>
    <dgm:pt modelId="{2FC08E79-825F-41BB-B773-DA08842B0943}" type="pres">
      <dgm:prSet presAssocID="{5A1301F4-5D37-451D-AA03-475C286E9B8A}" presName="descendantText" presStyleLbl="alignAcc1" presStyleIdx="2" presStyleCnt="3" custScaleY="100782" custLinFactNeighborY="-27882">
        <dgm:presLayoutVars>
          <dgm:bulletEnabled val="1"/>
        </dgm:presLayoutVars>
      </dgm:prSet>
      <dgm:spPr/>
      <dgm:t>
        <a:bodyPr/>
        <a:lstStyle/>
        <a:p>
          <a:endParaRPr lang="en-GB"/>
        </a:p>
      </dgm:t>
    </dgm:pt>
  </dgm:ptLst>
  <dgm:cxnLst>
    <dgm:cxn modelId="{F0889EBB-C3A7-4743-855D-E721ADC2ABBE}" srcId="{BF333C84-EDAE-4454-B9E8-67ADD2FA460F}" destId="{03B975F2-D438-4255-ACDD-D3916D5A8F3F}" srcOrd="1" destOrd="0" parTransId="{04C2962C-A69D-4D29-95CF-F9383CAC4BA6}" sibTransId="{1F1D7D5B-76A9-436E-942C-42EF266D2B91}"/>
    <dgm:cxn modelId="{98852547-311A-48E1-8C1F-5FC0DEF7CB94}" type="presOf" srcId="{7FA449EF-E6F5-4E47-97D6-A51AE43825DF}" destId="{EBE83DDD-B66C-4D28-AC1D-AD0955D90333}" srcOrd="0" destOrd="3" presId="urn:microsoft.com/office/officeart/2005/8/layout/chevron2"/>
    <dgm:cxn modelId="{4B862810-4F56-45FB-9121-CED5755674A3}" srcId="{26F6C7F6-DCDA-4E9B-8FF1-5C7FD3535359}" destId="{B950793A-9A9C-4E74-9D4E-6952CF150056}" srcOrd="2" destOrd="0" parTransId="{588436B5-52FC-47B5-A18B-373A619FD8ED}" sibTransId="{0AB1720A-45D8-48C6-B87B-41796BFF9BAD}"/>
    <dgm:cxn modelId="{DF01D692-92F8-486E-8077-8A28D91E2E9B}" type="presOf" srcId="{35D44270-C326-425C-A310-DA3719835973}" destId="{B66373D0-3329-46B2-928D-52F0139D06D1}" srcOrd="0" destOrd="1" presId="urn:microsoft.com/office/officeart/2005/8/layout/chevron2"/>
    <dgm:cxn modelId="{1124E644-F399-402E-948D-851A1594AA32}" srcId="{26F6C7F6-DCDA-4E9B-8FF1-5C7FD3535359}" destId="{1B4C7445-7BEC-4BB2-9601-3B40CBFA0B49}" srcOrd="0" destOrd="0" parTransId="{B28C7161-59D6-4158-A6F4-F3E44E9031A1}" sibTransId="{822CC1FE-7830-4EA0-8286-10EE526F1D09}"/>
    <dgm:cxn modelId="{E46C8C7F-569F-427B-B784-F3B0B23C1742}" srcId="{03B975F2-D438-4255-ACDD-D3916D5A8F3F}" destId="{7624A63A-FAE9-4FB2-B53C-977777EE4994}" srcOrd="0" destOrd="0" parTransId="{3E8BC18D-9181-4FC7-980B-BFEFDFC7A52F}" sibTransId="{6BA1B2A8-3CB2-4B1D-8E5C-E29998006A38}"/>
    <dgm:cxn modelId="{E8FF4B01-3222-4445-96C3-5571A1DC6FD3}" type="presOf" srcId="{ABAFFD44-1DC4-4BC2-8513-F988C8F1CBCD}" destId="{2FC08E79-825F-41BB-B773-DA08842B0943}" srcOrd="0" destOrd="1" presId="urn:microsoft.com/office/officeart/2005/8/layout/chevron2"/>
    <dgm:cxn modelId="{D1633741-E219-4BA6-BCCE-15D6595558F6}" srcId="{5A1301F4-5D37-451D-AA03-475C286E9B8A}" destId="{ABAFFD44-1DC4-4BC2-8513-F988C8F1CBCD}" srcOrd="1" destOrd="0" parTransId="{0B16AC55-1177-42E4-8DA3-A255B801F53B}" sibTransId="{2A77B5EF-E559-4057-8E5C-EEDD51230D8D}"/>
    <dgm:cxn modelId="{3C2491FC-6BEA-45E1-B457-D2ABE8041F0B}" type="presOf" srcId="{653DC3D5-1A2B-4C90-89A3-825CD9BA0F2E}" destId="{EBE83DDD-B66C-4D28-AC1D-AD0955D90333}" srcOrd="0" destOrd="1" presId="urn:microsoft.com/office/officeart/2005/8/layout/chevron2"/>
    <dgm:cxn modelId="{EFEC929B-26E7-4D61-A0BD-688B59717B2C}" type="presOf" srcId="{A5CE0579-AB40-4298-853E-09CE39A2A9DF}" destId="{EBE83DDD-B66C-4D28-AC1D-AD0955D90333}" srcOrd="0" destOrd="4" presId="urn:microsoft.com/office/officeart/2005/8/layout/chevron2"/>
    <dgm:cxn modelId="{26FEA5C0-522C-4FB0-A9DB-6709F554E486}" type="presOf" srcId="{26F6C7F6-DCDA-4E9B-8FF1-5C7FD3535359}" destId="{ABBF46E3-0B5E-4535-8D4D-6B84050009B7}" srcOrd="0" destOrd="0" presId="urn:microsoft.com/office/officeart/2005/8/layout/chevron2"/>
    <dgm:cxn modelId="{103F118E-6A15-492B-810C-7DFCC50B865B}" type="presOf" srcId="{03B975F2-D438-4255-ACDD-D3916D5A8F3F}" destId="{93D11066-71D4-47E8-859F-D222AEB234B5}" srcOrd="0" destOrd="0" presId="urn:microsoft.com/office/officeart/2005/8/layout/chevron2"/>
    <dgm:cxn modelId="{DAF15E7E-0384-445B-AECF-C4F518920A56}" srcId="{BF333C84-EDAE-4454-B9E8-67ADD2FA460F}" destId="{5A1301F4-5D37-451D-AA03-475C286E9B8A}" srcOrd="2" destOrd="0" parTransId="{05E7F884-7878-4932-811D-11770FB1492B}" sibTransId="{A58B8413-8445-49ED-ACAC-5F25D65B3484}"/>
    <dgm:cxn modelId="{68A37963-09BA-4A7D-A987-864CA5B4F695}" srcId="{03B975F2-D438-4255-ACDD-D3916D5A8F3F}" destId="{9D66F51A-D4B4-4FDA-B59D-A5F244A3A25F}" srcOrd="2" destOrd="0" parTransId="{F649FB51-20C8-476F-9EE3-2DF219F8519E}" sibTransId="{57FD7C23-263E-4BCE-8D8F-21F40D3D0E17}"/>
    <dgm:cxn modelId="{9993F5CA-64BA-4819-950A-C8F1D4118E07}" srcId="{26F6C7F6-DCDA-4E9B-8FF1-5C7FD3535359}" destId="{A5CE0579-AB40-4298-853E-09CE39A2A9DF}" srcOrd="4" destOrd="0" parTransId="{8616447B-E2B4-480D-9F89-FD9160732E1B}" sibTransId="{57757E93-5B71-4CE1-8FAF-4C8B9D33A106}"/>
    <dgm:cxn modelId="{CCB0F266-036D-4CCA-B1A2-8EBF79967448}" srcId="{BF333C84-EDAE-4454-B9E8-67ADD2FA460F}" destId="{26F6C7F6-DCDA-4E9B-8FF1-5C7FD3535359}" srcOrd="0" destOrd="0" parTransId="{3238D6EC-BC93-4FF4-B4D6-AB99652DA6FF}" sibTransId="{95CEA600-B8BB-45E5-8840-6B9E32B26BD0}"/>
    <dgm:cxn modelId="{0BBBC032-567B-4AB1-8EE3-E800ADD40B99}" type="presOf" srcId="{1B8ABF0E-6D22-4341-95BD-1367D705641F}" destId="{2FC08E79-825F-41BB-B773-DA08842B0943}" srcOrd="0" destOrd="0" presId="urn:microsoft.com/office/officeart/2005/8/layout/chevron2"/>
    <dgm:cxn modelId="{D9B2C79F-7749-4506-ADD9-DFF08381AD3D}" srcId="{5A1301F4-5D37-451D-AA03-475C286E9B8A}" destId="{1B8ABF0E-6D22-4341-95BD-1367D705641F}" srcOrd="0" destOrd="0" parTransId="{9BA3C9AD-3B29-42E0-B839-C0D5DC665236}" sibTransId="{2E2453BE-3B99-4DA7-AFA8-41BEAB4A4E49}"/>
    <dgm:cxn modelId="{DD9EF8C6-7E61-46B6-AE94-73D62A0BEABB}" type="presOf" srcId="{7624A63A-FAE9-4FB2-B53C-977777EE4994}" destId="{B66373D0-3329-46B2-928D-52F0139D06D1}" srcOrd="0" destOrd="0" presId="urn:microsoft.com/office/officeart/2005/8/layout/chevron2"/>
    <dgm:cxn modelId="{F6B40A8C-38A9-47E5-A8C3-E4873EB23C09}" srcId="{03B975F2-D438-4255-ACDD-D3916D5A8F3F}" destId="{35D44270-C326-425C-A310-DA3719835973}" srcOrd="1" destOrd="0" parTransId="{BD14388D-3287-4D4D-805D-BB93C7575E3A}" sibTransId="{53D9D437-288E-43F1-85B2-21A2854C17FD}"/>
    <dgm:cxn modelId="{89049CDE-E7FD-42F7-A6D8-7E260200612F}" type="presOf" srcId="{BF333C84-EDAE-4454-B9E8-67ADD2FA460F}" destId="{99154D88-6D60-4684-9C8A-55AE50A4A58B}" srcOrd="0" destOrd="0" presId="urn:microsoft.com/office/officeart/2005/8/layout/chevron2"/>
    <dgm:cxn modelId="{3F5086E4-F5D1-4156-BC5B-8883F044E374}" type="presOf" srcId="{B950793A-9A9C-4E74-9D4E-6952CF150056}" destId="{EBE83DDD-B66C-4D28-AC1D-AD0955D90333}" srcOrd="0" destOrd="2" presId="urn:microsoft.com/office/officeart/2005/8/layout/chevron2"/>
    <dgm:cxn modelId="{06F264AF-9C42-413B-B1E3-C8B33295C6BC}" type="presOf" srcId="{5A1301F4-5D37-451D-AA03-475C286E9B8A}" destId="{6697412E-5858-47A3-94E4-A762FEF9B548}" srcOrd="0" destOrd="0" presId="urn:microsoft.com/office/officeart/2005/8/layout/chevron2"/>
    <dgm:cxn modelId="{998ADD77-C3D2-4D4D-9337-49721245CA79}" type="presOf" srcId="{9D66F51A-D4B4-4FDA-B59D-A5F244A3A25F}" destId="{B66373D0-3329-46B2-928D-52F0139D06D1}" srcOrd="0" destOrd="2" presId="urn:microsoft.com/office/officeart/2005/8/layout/chevron2"/>
    <dgm:cxn modelId="{E5088859-7F9A-4B97-A0C7-04589A9CC85A}" srcId="{26F6C7F6-DCDA-4E9B-8FF1-5C7FD3535359}" destId="{7FA449EF-E6F5-4E47-97D6-A51AE43825DF}" srcOrd="3" destOrd="0" parTransId="{C33744CF-B6B5-49AF-9A82-D844ED63D349}" sibTransId="{A9B0A995-21E7-4AF4-8FB7-129B0C9EB75E}"/>
    <dgm:cxn modelId="{F3E888D2-6507-41BE-95EA-67A6BED09323}" srcId="{26F6C7F6-DCDA-4E9B-8FF1-5C7FD3535359}" destId="{653DC3D5-1A2B-4C90-89A3-825CD9BA0F2E}" srcOrd="1" destOrd="0" parTransId="{81EF07AA-EC22-4101-9C8E-5E39FA91702C}" sibTransId="{742B4211-DDC9-4042-97F4-66CEA850CDC9}"/>
    <dgm:cxn modelId="{754FE251-E183-444C-98A8-6656BAD19B23}" type="presOf" srcId="{1B4C7445-7BEC-4BB2-9601-3B40CBFA0B49}" destId="{EBE83DDD-B66C-4D28-AC1D-AD0955D90333}" srcOrd="0" destOrd="0" presId="urn:microsoft.com/office/officeart/2005/8/layout/chevron2"/>
    <dgm:cxn modelId="{1EE5FB1F-46DF-45AF-AE23-A60CAF016B76}" type="presParOf" srcId="{99154D88-6D60-4684-9C8A-55AE50A4A58B}" destId="{6FC2BF68-E915-49A0-93BE-8AE91A5ADBB6}" srcOrd="0" destOrd="0" presId="urn:microsoft.com/office/officeart/2005/8/layout/chevron2"/>
    <dgm:cxn modelId="{AEBA1FC5-BE6B-44D9-A88C-75D0222F6A43}" type="presParOf" srcId="{6FC2BF68-E915-49A0-93BE-8AE91A5ADBB6}" destId="{ABBF46E3-0B5E-4535-8D4D-6B84050009B7}" srcOrd="0" destOrd="0" presId="urn:microsoft.com/office/officeart/2005/8/layout/chevron2"/>
    <dgm:cxn modelId="{0E4182C8-D8F6-48EF-9EF7-9244B67EBFD9}" type="presParOf" srcId="{6FC2BF68-E915-49A0-93BE-8AE91A5ADBB6}" destId="{EBE83DDD-B66C-4D28-AC1D-AD0955D90333}" srcOrd="1" destOrd="0" presId="urn:microsoft.com/office/officeart/2005/8/layout/chevron2"/>
    <dgm:cxn modelId="{D4156254-BF30-41BB-8642-FEDA02593214}" type="presParOf" srcId="{99154D88-6D60-4684-9C8A-55AE50A4A58B}" destId="{855C63AC-3872-49C1-86AF-BBCE51BFC094}" srcOrd="1" destOrd="0" presId="urn:microsoft.com/office/officeart/2005/8/layout/chevron2"/>
    <dgm:cxn modelId="{B987F11C-0E40-4FB4-9450-84C3A7DC5B6C}" type="presParOf" srcId="{99154D88-6D60-4684-9C8A-55AE50A4A58B}" destId="{FC2BF050-9D3A-4F95-9449-CF70BE7EAAD1}" srcOrd="2" destOrd="0" presId="urn:microsoft.com/office/officeart/2005/8/layout/chevron2"/>
    <dgm:cxn modelId="{834DC6F7-2232-49AD-A23C-4D9C083B8173}" type="presParOf" srcId="{FC2BF050-9D3A-4F95-9449-CF70BE7EAAD1}" destId="{93D11066-71D4-47E8-859F-D222AEB234B5}" srcOrd="0" destOrd="0" presId="urn:microsoft.com/office/officeart/2005/8/layout/chevron2"/>
    <dgm:cxn modelId="{B528774E-5CFF-42A3-9B6B-33FB26E3561A}" type="presParOf" srcId="{FC2BF050-9D3A-4F95-9449-CF70BE7EAAD1}" destId="{B66373D0-3329-46B2-928D-52F0139D06D1}" srcOrd="1" destOrd="0" presId="urn:microsoft.com/office/officeart/2005/8/layout/chevron2"/>
    <dgm:cxn modelId="{D06411CD-7295-4891-B307-4BBADB12263D}" type="presParOf" srcId="{99154D88-6D60-4684-9C8A-55AE50A4A58B}" destId="{AD15A183-2E0A-4E0A-A141-A3E2FD326D76}" srcOrd="3" destOrd="0" presId="urn:microsoft.com/office/officeart/2005/8/layout/chevron2"/>
    <dgm:cxn modelId="{FE10C0C0-D6FF-4A24-A5CA-0D7AAC0D4C24}" type="presParOf" srcId="{99154D88-6D60-4684-9C8A-55AE50A4A58B}" destId="{390073DD-B857-4D64-AAC4-E97D9614C4F0}" srcOrd="4" destOrd="0" presId="urn:microsoft.com/office/officeart/2005/8/layout/chevron2"/>
    <dgm:cxn modelId="{8ABF1A91-7200-4BE0-A0F8-3199EFF6741B}" type="presParOf" srcId="{390073DD-B857-4D64-AAC4-E97D9614C4F0}" destId="{6697412E-5858-47A3-94E4-A762FEF9B548}" srcOrd="0" destOrd="0" presId="urn:microsoft.com/office/officeart/2005/8/layout/chevron2"/>
    <dgm:cxn modelId="{E2E58957-D8B1-48A9-BE78-81DA33FD0EF2}" type="presParOf" srcId="{390073DD-B857-4D64-AAC4-E97D9614C4F0}" destId="{2FC08E79-825F-41BB-B773-DA08842B094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7278E3-E6B6-46B2-A50F-A2778C877DB3}" type="doc">
      <dgm:prSet loTypeId="urn:microsoft.com/office/officeart/2011/layout/HexagonRadial" loCatId="officeonline" qsTypeId="urn:microsoft.com/office/officeart/2005/8/quickstyle/simple1#3" qsCatId="simple" csTypeId="urn:microsoft.com/office/officeart/2005/8/colors/accent1_2#3" csCatId="accent1" phldr="1"/>
      <dgm:spPr/>
      <dgm:t>
        <a:bodyPr/>
        <a:lstStyle/>
        <a:p>
          <a:endParaRPr lang="en-GB"/>
        </a:p>
      </dgm:t>
    </dgm:pt>
    <dgm:pt modelId="{E1F92B2F-9477-440A-9BC8-5FE32E190810}">
      <dgm:prSet phldrT="[Text]" custT="1"/>
      <dgm:spPr>
        <a:solidFill>
          <a:srgbClr val="DEE242"/>
        </a:solidFill>
      </dgm:spPr>
      <dgm:t>
        <a:bodyPr/>
        <a:lstStyle/>
        <a:p>
          <a:r>
            <a:rPr lang="en-US" sz="2500" dirty="0" smtClean="0">
              <a:solidFill>
                <a:schemeClr val="tx1"/>
              </a:solidFill>
              <a:latin typeface="Cambria" panose="02040503050406030204" pitchFamily="18" charset="0"/>
              <a:ea typeface="Cambria" panose="02040503050406030204" pitchFamily="18" charset="0"/>
            </a:rPr>
            <a:t>KEY RISKS</a:t>
          </a:r>
          <a:endParaRPr lang="en-GB" sz="2500" dirty="0">
            <a:solidFill>
              <a:schemeClr val="tx1"/>
            </a:solidFill>
            <a:latin typeface="Cambria" panose="02040503050406030204" pitchFamily="18" charset="0"/>
            <a:ea typeface="Cambria" panose="02040503050406030204" pitchFamily="18" charset="0"/>
          </a:endParaRPr>
        </a:p>
      </dgm:t>
    </dgm:pt>
    <dgm:pt modelId="{FE78B6CE-D831-4B7F-961F-F72A8D8FEAF8}" cxnId="{C122FD53-6B56-4269-8B83-4BD00ED2DF06}" type="parTrans">
      <dgm:prSet/>
      <dgm:spPr/>
      <dgm:t>
        <a:bodyPr/>
        <a:lstStyle/>
        <a:p>
          <a:endParaRPr lang="en-GB">
            <a:latin typeface="Cambria" panose="02040503050406030204" pitchFamily="18" charset="0"/>
            <a:ea typeface="Cambria" panose="02040503050406030204" pitchFamily="18" charset="0"/>
          </a:endParaRPr>
        </a:p>
      </dgm:t>
    </dgm:pt>
    <dgm:pt modelId="{EAB68DBF-5751-462E-BC3F-7F5F0DD3DFFE}" cxnId="{C122FD53-6B56-4269-8B83-4BD00ED2DF06}" type="sibTrans">
      <dgm:prSet/>
      <dgm:spPr/>
      <dgm:t>
        <a:bodyPr/>
        <a:lstStyle/>
        <a:p>
          <a:endParaRPr lang="en-GB">
            <a:latin typeface="Cambria" panose="02040503050406030204" pitchFamily="18" charset="0"/>
            <a:ea typeface="Cambria" panose="02040503050406030204" pitchFamily="18" charset="0"/>
          </a:endParaRPr>
        </a:p>
      </dgm:t>
    </dgm:pt>
    <dgm:pt modelId="{1D9A7CAD-7F2B-47FA-85C7-799910730DE6}">
      <dgm:prSet phldrT="[Text]"/>
      <dgm:spPr>
        <a:solidFill>
          <a:srgbClr val="C00000"/>
        </a:solidFill>
      </dgm:spPr>
      <dgm:t>
        <a:bodyPr/>
        <a:lstStyle/>
        <a:p>
          <a:r>
            <a:rPr lang="en-US" dirty="0" smtClean="0">
              <a:latin typeface="Cambria" panose="02040503050406030204" pitchFamily="18" charset="0"/>
              <a:ea typeface="Cambria" panose="02040503050406030204" pitchFamily="18" charset="0"/>
            </a:rPr>
            <a:t>Asset Risk</a:t>
          </a:r>
          <a:endParaRPr lang="en-GB" dirty="0">
            <a:latin typeface="Cambria" panose="02040503050406030204" pitchFamily="18" charset="0"/>
            <a:ea typeface="Cambria" panose="02040503050406030204" pitchFamily="18" charset="0"/>
          </a:endParaRPr>
        </a:p>
      </dgm:t>
    </dgm:pt>
    <dgm:pt modelId="{76412684-264B-4E7B-BF97-B5DCAD7836A1}" cxnId="{31D4C75D-70FA-46A8-94FF-8304EA28B23B}" type="parTrans">
      <dgm:prSet/>
      <dgm:spPr/>
      <dgm:t>
        <a:bodyPr/>
        <a:lstStyle/>
        <a:p>
          <a:endParaRPr lang="en-GB">
            <a:latin typeface="Cambria" panose="02040503050406030204" pitchFamily="18" charset="0"/>
            <a:ea typeface="Cambria" panose="02040503050406030204" pitchFamily="18" charset="0"/>
          </a:endParaRPr>
        </a:p>
      </dgm:t>
    </dgm:pt>
    <dgm:pt modelId="{687322FA-CE12-4A71-BD39-FBF9C363420A}" cxnId="{31D4C75D-70FA-46A8-94FF-8304EA28B23B}" type="sibTrans">
      <dgm:prSet/>
      <dgm:spPr/>
      <dgm:t>
        <a:bodyPr/>
        <a:lstStyle/>
        <a:p>
          <a:endParaRPr lang="en-GB">
            <a:latin typeface="Cambria" panose="02040503050406030204" pitchFamily="18" charset="0"/>
            <a:ea typeface="Cambria" panose="02040503050406030204" pitchFamily="18" charset="0"/>
          </a:endParaRPr>
        </a:p>
      </dgm:t>
    </dgm:pt>
    <dgm:pt modelId="{367E5F8C-2228-4029-806F-A57CB0D4DD72}">
      <dgm:prSet phldrT="[Text]"/>
      <dgm:spPr>
        <a:solidFill>
          <a:schemeClr val="accent6"/>
        </a:solidFill>
      </dgm:spPr>
      <dgm:t>
        <a:bodyPr/>
        <a:lstStyle/>
        <a:p>
          <a:r>
            <a:rPr lang="en-US" dirty="0" smtClean="0">
              <a:latin typeface="Cambria" panose="02040503050406030204" pitchFamily="18" charset="0"/>
              <a:ea typeface="Cambria" panose="02040503050406030204" pitchFamily="18" charset="0"/>
            </a:rPr>
            <a:t>Regulatory Risk</a:t>
          </a:r>
          <a:endParaRPr lang="en-GB" dirty="0">
            <a:latin typeface="Cambria" panose="02040503050406030204" pitchFamily="18" charset="0"/>
            <a:ea typeface="Cambria" panose="02040503050406030204" pitchFamily="18" charset="0"/>
          </a:endParaRPr>
        </a:p>
      </dgm:t>
    </dgm:pt>
    <dgm:pt modelId="{ADB051C1-2023-4049-9F73-2367495B4494}" cxnId="{8AD6D61B-B824-4C5D-BCCB-C8525BC419DF}" type="parTrans">
      <dgm:prSet/>
      <dgm:spPr/>
      <dgm:t>
        <a:bodyPr/>
        <a:lstStyle/>
        <a:p>
          <a:endParaRPr lang="en-GB">
            <a:latin typeface="Cambria" panose="02040503050406030204" pitchFamily="18" charset="0"/>
            <a:ea typeface="Cambria" panose="02040503050406030204" pitchFamily="18" charset="0"/>
          </a:endParaRPr>
        </a:p>
      </dgm:t>
    </dgm:pt>
    <dgm:pt modelId="{A4EA713E-E8A6-4249-9D97-881794AD9F88}" cxnId="{8AD6D61B-B824-4C5D-BCCB-C8525BC419DF}" type="sibTrans">
      <dgm:prSet/>
      <dgm:spPr/>
      <dgm:t>
        <a:bodyPr/>
        <a:lstStyle/>
        <a:p>
          <a:endParaRPr lang="en-GB">
            <a:latin typeface="Cambria" panose="02040503050406030204" pitchFamily="18" charset="0"/>
            <a:ea typeface="Cambria" panose="02040503050406030204" pitchFamily="18" charset="0"/>
          </a:endParaRPr>
        </a:p>
      </dgm:t>
    </dgm:pt>
    <dgm:pt modelId="{AE2F3354-44CF-421D-B931-D06CF107A02A}">
      <dgm:prSet phldrT="[Text]"/>
      <dgm:spPr>
        <a:solidFill>
          <a:schemeClr val="accent4"/>
        </a:solidFill>
      </dgm:spPr>
      <dgm:t>
        <a:bodyPr/>
        <a:lstStyle/>
        <a:p>
          <a:r>
            <a:rPr lang="en-US" dirty="0" smtClean="0">
              <a:latin typeface="Cambria" panose="02040503050406030204" pitchFamily="18" charset="0"/>
              <a:ea typeface="Cambria" panose="02040503050406030204" pitchFamily="18" charset="0"/>
            </a:rPr>
            <a:t>Interest Risk</a:t>
          </a:r>
          <a:endParaRPr lang="en-GB" dirty="0">
            <a:latin typeface="Cambria" panose="02040503050406030204" pitchFamily="18" charset="0"/>
            <a:ea typeface="Cambria" panose="02040503050406030204" pitchFamily="18" charset="0"/>
          </a:endParaRPr>
        </a:p>
      </dgm:t>
    </dgm:pt>
    <dgm:pt modelId="{FF432B74-F6B3-4EC3-958A-37161274ADAE}" cxnId="{D052EE8C-EB81-4D9A-8E84-94F24C12779C}" type="parTrans">
      <dgm:prSet/>
      <dgm:spPr/>
      <dgm:t>
        <a:bodyPr/>
        <a:lstStyle/>
        <a:p>
          <a:endParaRPr lang="en-GB">
            <a:latin typeface="Cambria" panose="02040503050406030204" pitchFamily="18" charset="0"/>
            <a:ea typeface="Cambria" panose="02040503050406030204" pitchFamily="18" charset="0"/>
          </a:endParaRPr>
        </a:p>
      </dgm:t>
    </dgm:pt>
    <dgm:pt modelId="{2EDBFBBA-0451-440D-8372-5118993D6F0B}" cxnId="{D052EE8C-EB81-4D9A-8E84-94F24C12779C}" type="sibTrans">
      <dgm:prSet/>
      <dgm:spPr/>
      <dgm:t>
        <a:bodyPr/>
        <a:lstStyle/>
        <a:p>
          <a:endParaRPr lang="en-GB">
            <a:latin typeface="Cambria" panose="02040503050406030204" pitchFamily="18" charset="0"/>
            <a:ea typeface="Cambria" panose="02040503050406030204" pitchFamily="18" charset="0"/>
          </a:endParaRPr>
        </a:p>
      </dgm:t>
    </dgm:pt>
    <dgm:pt modelId="{7D086E50-C1D1-47D3-9A84-0EE2163A0377}">
      <dgm:prSet phldrT="[Text]"/>
      <dgm:spPr>
        <a:solidFill>
          <a:schemeClr val="accent5">
            <a:lumMod val="75000"/>
          </a:schemeClr>
        </a:solidFill>
      </dgm:spPr>
      <dgm:t>
        <a:bodyPr/>
        <a:lstStyle/>
        <a:p>
          <a:r>
            <a:rPr lang="en-US" dirty="0" smtClean="0">
              <a:latin typeface="Cambria" panose="02040503050406030204" pitchFamily="18" charset="0"/>
              <a:ea typeface="Cambria" panose="02040503050406030204" pitchFamily="18" charset="0"/>
            </a:rPr>
            <a:t>Inflation Risk</a:t>
          </a:r>
          <a:endParaRPr lang="en-GB" dirty="0">
            <a:latin typeface="Cambria" panose="02040503050406030204" pitchFamily="18" charset="0"/>
            <a:ea typeface="Cambria" panose="02040503050406030204" pitchFamily="18" charset="0"/>
          </a:endParaRPr>
        </a:p>
      </dgm:t>
    </dgm:pt>
    <dgm:pt modelId="{0508DA10-6410-492B-BE21-0A582DB85186}" cxnId="{C5887DA8-70A8-4814-9F3E-4A1681DE702D}" type="parTrans">
      <dgm:prSet/>
      <dgm:spPr/>
      <dgm:t>
        <a:bodyPr/>
        <a:lstStyle/>
        <a:p>
          <a:endParaRPr lang="en-GB">
            <a:latin typeface="Cambria" panose="02040503050406030204" pitchFamily="18" charset="0"/>
            <a:ea typeface="Cambria" panose="02040503050406030204" pitchFamily="18" charset="0"/>
          </a:endParaRPr>
        </a:p>
      </dgm:t>
    </dgm:pt>
    <dgm:pt modelId="{B8C844BF-8AAC-4494-98C7-E6E33C49BDCB}" cxnId="{C5887DA8-70A8-4814-9F3E-4A1681DE702D}" type="sibTrans">
      <dgm:prSet/>
      <dgm:spPr/>
      <dgm:t>
        <a:bodyPr/>
        <a:lstStyle/>
        <a:p>
          <a:endParaRPr lang="en-GB">
            <a:latin typeface="Cambria" panose="02040503050406030204" pitchFamily="18" charset="0"/>
            <a:ea typeface="Cambria" panose="02040503050406030204" pitchFamily="18" charset="0"/>
          </a:endParaRPr>
        </a:p>
      </dgm:t>
    </dgm:pt>
    <dgm:pt modelId="{367E2FD5-59CE-462D-8A35-E3CC2FFC5E6A}">
      <dgm:prSet phldrT="[Text]"/>
      <dgm:spPr>
        <a:solidFill>
          <a:srgbClr val="002060"/>
        </a:solidFill>
      </dgm:spPr>
      <dgm:t>
        <a:bodyPr/>
        <a:lstStyle/>
        <a:p>
          <a:r>
            <a:rPr lang="en-US" dirty="0" smtClean="0">
              <a:latin typeface="Cambria" panose="02040503050406030204" pitchFamily="18" charset="0"/>
              <a:ea typeface="Cambria" panose="02040503050406030204" pitchFamily="18" charset="0"/>
            </a:rPr>
            <a:t>No Guaranteed Distribution</a:t>
          </a:r>
          <a:endParaRPr lang="en-GB" dirty="0">
            <a:latin typeface="Cambria" panose="02040503050406030204" pitchFamily="18" charset="0"/>
            <a:ea typeface="Cambria" panose="02040503050406030204" pitchFamily="18" charset="0"/>
          </a:endParaRPr>
        </a:p>
      </dgm:t>
    </dgm:pt>
    <dgm:pt modelId="{B7659C77-8CBE-4D5B-ABC7-2CD730F43E35}" cxnId="{DB513EC2-2AD9-44EE-BD76-17C9F323EC50}" type="parTrans">
      <dgm:prSet/>
      <dgm:spPr/>
      <dgm:t>
        <a:bodyPr/>
        <a:lstStyle/>
        <a:p>
          <a:endParaRPr lang="en-GB">
            <a:latin typeface="Cambria" panose="02040503050406030204" pitchFamily="18" charset="0"/>
            <a:ea typeface="Cambria" panose="02040503050406030204" pitchFamily="18" charset="0"/>
          </a:endParaRPr>
        </a:p>
      </dgm:t>
    </dgm:pt>
    <dgm:pt modelId="{6EFFCAB5-D28E-4461-9A3C-A0E6D01F7904}" cxnId="{DB513EC2-2AD9-44EE-BD76-17C9F323EC50}" type="sibTrans">
      <dgm:prSet/>
      <dgm:spPr/>
      <dgm:t>
        <a:bodyPr/>
        <a:lstStyle/>
        <a:p>
          <a:endParaRPr lang="en-GB">
            <a:latin typeface="Cambria" panose="02040503050406030204" pitchFamily="18" charset="0"/>
            <a:ea typeface="Cambria" panose="02040503050406030204" pitchFamily="18" charset="0"/>
          </a:endParaRPr>
        </a:p>
      </dgm:t>
    </dgm:pt>
    <dgm:pt modelId="{F76D819C-AEA8-4602-9431-B56F2A98DE59}">
      <dgm:prSet phldrT="[Text]"/>
      <dgm:spPr>
        <a:solidFill>
          <a:srgbClr val="00602B"/>
        </a:solidFill>
      </dgm:spPr>
      <dgm:t>
        <a:bodyPr/>
        <a:lstStyle/>
        <a:p>
          <a:r>
            <a:rPr lang="en-US" dirty="0" smtClean="0">
              <a:latin typeface="Cambria" panose="02040503050406030204" pitchFamily="18" charset="0"/>
              <a:ea typeface="Cambria" panose="02040503050406030204" pitchFamily="18" charset="0"/>
            </a:rPr>
            <a:t>High Capital Venture</a:t>
          </a:r>
          <a:endParaRPr lang="en-GB" dirty="0">
            <a:latin typeface="Cambria" panose="02040503050406030204" pitchFamily="18" charset="0"/>
            <a:ea typeface="Cambria" panose="02040503050406030204" pitchFamily="18" charset="0"/>
          </a:endParaRPr>
        </a:p>
      </dgm:t>
    </dgm:pt>
    <dgm:pt modelId="{8F2AD8D5-2A85-4531-B79C-223D312BF5DF}" cxnId="{8B79F048-F819-48DC-874A-DA9CD6FBC827}" type="parTrans">
      <dgm:prSet/>
      <dgm:spPr/>
      <dgm:t>
        <a:bodyPr/>
        <a:lstStyle/>
        <a:p>
          <a:endParaRPr lang="en-GB">
            <a:latin typeface="Cambria" panose="02040503050406030204" pitchFamily="18" charset="0"/>
            <a:ea typeface="Cambria" panose="02040503050406030204" pitchFamily="18" charset="0"/>
          </a:endParaRPr>
        </a:p>
      </dgm:t>
    </dgm:pt>
    <dgm:pt modelId="{E72FF53A-5F61-482E-A378-CB814A827BDE}" cxnId="{8B79F048-F819-48DC-874A-DA9CD6FBC827}" type="sibTrans">
      <dgm:prSet/>
      <dgm:spPr/>
      <dgm:t>
        <a:bodyPr/>
        <a:lstStyle/>
        <a:p>
          <a:endParaRPr lang="en-GB">
            <a:latin typeface="Cambria" panose="02040503050406030204" pitchFamily="18" charset="0"/>
            <a:ea typeface="Cambria" panose="02040503050406030204" pitchFamily="18" charset="0"/>
          </a:endParaRPr>
        </a:p>
      </dgm:t>
    </dgm:pt>
    <dgm:pt modelId="{A68454B0-2D73-434A-8E66-6972B9FFF91D}" type="pres">
      <dgm:prSet presAssocID="{447278E3-E6B6-46B2-A50F-A2778C877DB3}" presName="Name0" presStyleCnt="0">
        <dgm:presLayoutVars>
          <dgm:chMax val="1"/>
          <dgm:chPref val="1"/>
          <dgm:dir/>
          <dgm:animOne val="branch"/>
          <dgm:animLvl val="lvl"/>
        </dgm:presLayoutVars>
      </dgm:prSet>
      <dgm:spPr/>
      <dgm:t>
        <a:bodyPr/>
        <a:lstStyle/>
        <a:p>
          <a:endParaRPr lang="en-GB"/>
        </a:p>
      </dgm:t>
    </dgm:pt>
    <dgm:pt modelId="{FF63DA47-B5DA-489C-868A-A81A231B43F7}" type="pres">
      <dgm:prSet presAssocID="{E1F92B2F-9477-440A-9BC8-5FE32E190810}" presName="Parent" presStyleLbl="node0" presStyleIdx="0" presStyleCnt="1">
        <dgm:presLayoutVars>
          <dgm:chMax val="6"/>
          <dgm:chPref val="6"/>
        </dgm:presLayoutVars>
      </dgm:prSet>
      <dgm:spPr/>
      <dgm:t>
        <a:bodyPr/>
        <a:lstStyle/>
        <a:p>
          <a:endParaRPr lang="en-GB"/>
        </a:p>
      </dgm:t>
    </dgm:pt>
    <dgm:pt modelId="{2926A946-6149-4DE3-8344-63CFDF291232}" type="pres">
      <dgm:prSet presAssocID="{1D9A7CAD-7F2B-47FA-85C7-799910730DE6}" presName="Accent1" presStyleCnt="0"/>
      <dgm:spPr/>
    </dgm:pt>
    <dgm:pt modelId="{04EAC0D2-EFA0-4123-844B-0D12DB2B114C}" type="pres">
      <dgm:prSet presAssocID="{1D9A7CAD-7F2B-47FA-85C7-799910730DE6}" presName="Accent" presStyleLbl="bgShp" presStyleIdx="0" presStyleCnt="6"/>
      <dgm:spPr/>
    </dgm:pt>
    <dgm:pt modelId="{112D4D30-E624-422F-80DB-F1AB4C426182}" type="pres">
      <dgm:prSet presAssocID="{1D9A7CAD-7F2B-47FA-85C7-799910730DE6}" presName="Child1" presStyleLbl="node1" presStyleIdx="0" presStyleCnt="6">
        <dgm:presLayoutVars>
          <dgm:chMax val="0"/>
          <dgm:chPref val="0"/>
          <dgm:bulletEnabled val="1"/>
        </dgm:presLayoutVars>
      </dgm:prSet>
      <dgm:spPr/>
      <dgm:t>
        <a:bodyPr/>
        <a:lstStyle/>
        <a:p>
          <a:endParaRPr lang="en-GB"/>
        </a:p>
      </dgm:t>
    </dgm:pt>
    <dgm:pt modelId="{D84D9F57-7539-4F29-8490-CF3E81F254EA}" type="pres">
      <dgm:prSet presAssocID="{367E5F8C-2228-4029-806F-A57CB0D4DD72}" presName="Accent2" presStyleCnt="0"/>
      <dgm:spPr/>
    </dgm:pt>
    <dgm:pt modelId="{A12889FB-31C7-4E4D-B9C0-2587A0621178}" type="pres">
      <dgm:prSet presAssocID="{367E5F8C-2228-4029-806F-A57CB0D4DD72}" presName="Accent" presStyleLbl="bgShp" presStyleIdx="1" presStyleCnt="6"/>
      <dgm:spPr/>
      <dgm:t>
        <a:bodyPr/>
        <a:lstStyle/>
        <a:p>
          <a:endParaRPr lang="en-GB"/>
        </a:p>
      </dgm:t>
    </dgm:pt>
    <dgm:pt modelId="{2550A235-21CE-4AEA-80CE-63D7488FBEB9}" type="pres">
      <dgm:prSet presAssocID="{367E5F8C-2228-4029-806F-A57CB0D4DD72}" presName="Child2" presStyleLbl="node1" presStyleIdx="1" presStyleCnt="6">
        <dgm:presLayoutVars>
          <dgm:chMax val="0"/>
          <dgm:chPref val="0"/>
          <dgm:bulletEnabled val="1"/>
        </dgm:presLayoutVars>
      </dgm:prSet>
      <dgm:spPr/>
      <dgm:t>
        <a:bodyPr/>
        <a:lstStyle/>
        <a:p>
          <a:endParaRPr lang="en-GB"/>
        </a:p>
      </dgm:t>
    </dgm:pt>
    <dgm:pt modelId="{EB71ED74-BB01-4EF3-82BC-BC7F18A53C84}" type="pres">
      <dgm:prSet presAssocID="{AE2F3354-44CF-421D-B931-D06CF107A02A}" presName="Accent3" presStyleCnt="0"/>
      <dgm:spPr/>
    </dgm:pt>
    <dgm:pt modelId="{CF794B61-943B-4002-9106-0CFDEE83C546}" type="pres">
      <dgm:prSet presAssocID="{AE2F3354-44CF-421D-B931-D06CF107A02A}" presName="Accent" presStyleLbl="bgShp" presStyleIdx="2" presStyleCnt="6"/>
      <dgm:spPr/>
    </dgm:pt>
    <dgm:pt modelId="{D27CF4E9-C2B8-4F11-9E60-E8151412896B}" type="pres">
      <dgm:prSet presAssocID="{AE2F3354-44CF-421D-B931-D06CF107A02A}" presName="Child3" presStyleLbl="node1" presStyleIdx="2" presStyleCnt="6">
        <dgm:presLayoutVars>
          <dgm:chMax val="0"/>
          <dgm:chPref val="0"/>
          <dgm:bulletEnabled val="1"/>
        </dgm:presLayoutVars>
      </dgm:prSet>
      <dgm:spPr/>
      <dgm:t>
        <a:bodyPr/>
        <a:lstStyle/>
        <a:p>
          <a:endParaRPr lang="en-GB"/>
        </a:p>
      </dgm:t>
    </dgm:pt>
    <dgm:pt modelId="{844BC98F-F704-4DCA-ACBD-6FBA22C5B6FD}" type="pres">
      <dgm:prSet presAssocID="{7D086E50-C1D1-47D3-9A84-0EE2163A0377}" presName="Accent4" presStyleCnt="0"/>
      <dgm:spPr/>
    </dgm:pt>
    <dgm:pt modelId="{71FE48FE-F2A2-4756-B7C1-EE384C4CC8E6}" type="pres">
      <dgm:prSet presAssocID="{7D086E50-C1D1-47D3-9A84-0EE2163A0377}" presName="Accent" presStyleLbl="bgShp" presStyleIdx="3" presStyleCnt="6"/>
      <dgm:spPr/>
    </dgm:pt>
    <dgm:pt modelId="{5F09A5D1-97C1-4AF4-8C0F-758A4317A664}" type="pres">
      <dgm:prSet presAssocID="{7D086E50-C1D1-47D3-9A84-0EE2163A0377}" presName="Child4" presStyleLbl="node1" presStyleIdx="3" presStyleCnt="6">
        <dgm:presLayoutVars>
          <dgm:chMax val="0"/>
          <dgm:chPref val="0"/>
          <dgm:bulletEnabled val="1"/>
        </dgm:presLayoutVars>
      </dgm:prSet>
      <dgm:spPr/>
      <dgm:t>
        <a:bodyPr/>
        <a:lstStyle/>
        <a:p>
          <a:endParaRPr lang="en-GB"/>
        </a:p>
      </dgm:t>
    </dgm:pt>
    <dgm:pt modelId="{699E1C3E-A0AA-4A29-AE13-3A703009E1DA}" type="pres">
      <dgm:prSet presAssocID="{367E2FD5-59CE-462D-8A35-E3CC2FFC5E6A}" presName="Accent5" presStyleCnt="0"/>
      <dgm:spPr/>
    </dgm:pt>
    <dgm:pt modelId="{F555F47F-E9C3-473F-989B-D421AE6A0A5C}" type="pres">
      <dgm:prSet presAssocID="{367E2FD5-59CE-462D-8A35-E3CC2FFC5E6A}" presName="Accent" presStyleLbl="bgShp" presStyleIdx="4" presStyleCnt="6"/>
      <dgm:spPr/>
    </dgm:pt>
    <dgm:pt modelId="{1D52706D-DD5C-4410-8E88-D714B487C098}" type="pres">
      <dgm:prSet presAssocID="{367E2FD5-59CE-462D-8A35-E3CC2FFC5E6A}" presName="Child5" presStyleLbl="node1" presStyleIdx="4" presStyleCnt="6">
        <dgm:presLayoutVars>
          <dgm:chMax val="0"/>
          <dgm:chPref val="0"/>
          <dgm:bulletEnabled val="1"/>
        </dgm:presLayoutVars>
      </dgm:prSet>
      <dgm:spPr/>
      <dgm:t>
        <a:bodyPr/>
        <a:lstStyle/>
        <a:p>
          <a:endParaRPr lang="en-GB"/>
        </a:p>
      </dgm:t>
    </dgm:pt>
    <dgm:pt modelId="{98965ECA-B70D-4BFB-9852-08E60F5F994E}" type="pres">
      <dgm:prSet presAssocID="{F76D819C-AEA8-4602-9431-B56F2A98DE59}" presName="Accent6" presStyleCnt="0"/>
      <dgm:spPr/>
    </dgm:pt>
    <dgm:pt modelId="{4705D35E-D2AD-417B-858C-3188E7368948}" type="pres">
      <dgm:prSet presAssocID="{F76D819C-AEA8-4602-9431-B56F2A98DE59}" presName="Accent" presStyleLbl="bgShp" presStyleIdx="5" presStyleCnt="6"/>
      <dgm:spPr/>
    </dgm:pt>
    <dgm:pt modelId="{A66A4FC4-3B1C-4AE0-969E-852CBD7CBA90}" type="pres">
      <dgm:prSet presAssocID="{F76D819C-AEA8-4602-9431-B56F2A98DE59}" presName="Child6" presStyleLbl="node1" presStyleIdx="5" presStyleCnt="6">
        <dgm:presLayoutVars>
          <dgm:chMax val="0"/>
          <dgm:chPref val="0"/>
          <dgm:bulletEnabled val="1"/>
        </dgm:presLayoutVars>
      </dgm:prSet>
      <dgm:spPr/>
      <dgm:t>
        <a:bodyPr/>
        <a:lstStyle/>
        <a:p>
          <a:endParaRPr lang="en-GB"/>
        </a:p>
      </dgm:t>
    </dgm:pt>
  </dgm:ptLst>
  <dgm:cxnLst>
    <dgm:cxn modelId="{C5887DA8-70A8-4814-9F3E-4A1681DE702D}" srcId="{E1F92B2F-9477-440A-9BC8-5FE32E190810}" destId="{7D086E50-C1D1-47D3-9A84-0EE2163A0377}" srcOrd="3" destOrd="0" parTransId="{0508DA10-6410-492B-BE21-0A582DB85186}" sibTransId="{B8C844BF-8AAC-4494-98C7-E6E33C49BDCB}"/>
    <dgm:cxn modelId="{D052EE8C-EB81-4D9A-8E84-94F24C12779C}" srcId="{E1F92B2F-9477-440A-9BC8-5FE32E190810}" destId="{AE2F3354-44CF-421D-B931-D06CF107A02A}" srcOrd="2" destOrd="0" parTransId="{FF432B74-F6B3-4EC3-958A-37161274ADAE}" sibTransId="{2EDBFBBA-0451-440D-8372-5118993D6F0B}"/>
    <dgm:cxn modelId="{3155B9D7-2C5F-45B2-9DC6-5C5565E65E39}" type="presOf" srcId="{1D9A7CAD-7F2B-47FA-85C7-799910730DE6}" destId="{112D4D30-E624-422F-80DB-F1AB4C426182}" srcOrd="0" destOrd="0" presId="urn:microsoft.com/office/officeart/2011/layout/HexagonRadial"/>
    <dgm:cxn modelId="{680BC299-341E-4AC5-AC52-43B1A1444F00}" type="presOf" srcId="{447278E3-E6B6-46B2-A50F-A2778C877DB3}" destId="{A68454B0-2D73-434A-8E66-6972B9FFF91D}" srcOrd="0" destOrd="0" presId="urn:microsoft.com/office/officeart/2011/layout/HexagonRadial"/>
    <dgm:cxn modelId="{14C9522E-5986-4A98-89F3-B1C7AB4A0DE5}" type="presOf" srcId="{AE2F3354-44CF-421D-B931-D06CF107A02A}" destId="{D27CF4E9-C2B8-4F11-9E60-E8151412896B}" srcOrd="0" destOrd="0" presId="urn:microsoft.com/office/officeart/2011/layout/HexagonRadial"/>
    <dgm:cxn modelId="{C122FD53-6B56-4269-8B83-4BD00ED2DF06}" srcId="{447278E3-E6B6-46B2-A50F-A2778C877DB3}" destId="{E1F92B2F-9477-440A-9BC8-5FE32E190810}" srcOrd="0" destOrd="0" parTransId="{FE78B6CE-D831-4B7F-961F-F72A8D8FEAF8}" sibTransId="{EAB68DBF-5751-462E-BC3F-7F5F0DD3DFFE}"/>
    <dgm:cxn modelId="{DB513EC2-2AD9-44EE-BD76-17C9F323EC50}" srcId="{E1F92B2F-9477-440A-9BC8-5FE32E190810}" destId="{367E2FD5-59CE-462D-8A35-E3CC2FFC5E6A}" srcOrd="4" destOrd="0" parTransId="{B7659C77-8CBE-4D5B-ABC7-2CD730F43E35}" sibTransId="{6EFFCAB5-D28E-4461-9A3C-A0E6D01F7904}"/>
    <dgm:cxn modelId="{F5EB4B73-49F1-4C2F-B038-F37BDB16C20B}" type="presOf" srcId="{F76D819C-AEA8-4602-9431-B56F2A98DE59}" destId="{A66A4FC4-3B1C-4AE0-969E-852CBD7CBA90}" srcOrd="0" destOrd="0" presId="urn:microsoft.com/office/officeart/2011/layout/HexagonRadial"/>
    <dgm:cxn modelId="{440A45BF-B31D-4F06-92DA-1985F4ED86AB}" type="presOf" srcId="{367E5F8C-2228-4029-806F-A57CB0D4DD72}" destId="{2550A235-21CE-4AEA-80CE-63D7488FBEB9}" srcOrd="0" destOrd="0" presId="urn:microsoft.com/office/officeart/2011/layout/HexagonRadial"/>
    <dgm:cxn modelId="{31D4C75D-70FA-46A8-94FF-8304EA28B23B}" srcId="{E1F92B2F-9477-440A-9BC8-5FE32E190810}" destId="{1D9A7CAD-7F2B-47FA-85C7-799910730DE6}" srcOrd="0" destOrd="0" parTransId="{76412684-264B-4E7B-BF97-B5DCAD7836A1}" sibTransId="{687322FA-CE12-4A71-BD39-FBF9C363420A}"/>
    <dgm:cxn modelId="{6A808319-900E-4B6C-945D-BFDAE1602850}" type="presOf" srcId="{7D086E50-C1D1-47D3-9A84-0EE2163A0377}" destId="{5F09A5D1-97C1-4AF4-8C0F-758A4317A664}" srcOrd="0" destOrd="0" presId="urn:microsoft.com/office/officeart/2011/layout/HexagonRadial"/>
    <dgm:cxn modelId="{58BDB07B-5E30-4EE7-AED6-48C46E4CFD19}" type="presOf" srcId="{E1F92B2F-9477-440A-9BC8-5FE32E190810}" destId="{FF63DA47-B5DA-489C-868A-A81A231B43F7}" srcOrd="0" destOrd="0" presId="urn:microsoft.com/office/officeart/2011/layout/HexagonRadial"/>
    <dgm:cxn modelId="{8B79F048-F819-48DC-874A-DA9CD6FBC827}" srcId="{E1F92B2F-9477-440A-9BC8-5FE32E190810}" destId="{F76D819C-AEA8-4602-9431-B56F2A98DE59}" srcOrd="5" destOrd="0" parTransId="{8F2AD8D5-2A85-4531-B79C-223D312BF5DF}" sibTransId="{E72FF53A-5F61-482E-A378-CB814A827BDE}"/>
    <dgm:cxn modelId="{8AD6D61B-B824-4C5D-BCCB-C8525BC419DF}" srcId="{E1F92B2F-9477-440A-9BC8-5FE32E190810}" destId="{367E5F8C-2228-4029-806F-A57CB0D4DD72}" srcOrd="1" destOrd="0" parTransId="{ADB051C1-2023-4049-9F73-2367495B4494}" sibTransId="{A4EA713E-E8A6-4249-9D97-881794AD9F88}"/>
    <dgm:cxn modelId="{ABC70B75-AF33-42C7-A6F0-6800CA1C4C5C}" type="presOf" srcId="{367E2FD5-59CE-462D-8A35-E3CC2FFC5E6A}" destId="{1D52706D-DD5C-4410-8E88-D714B487C098}" srcOrd="0" destOrd="0" presId="urn:microsoft.com/office/officeart/2011/layout/HexagonRadial"/>
    <dgm:cxn modelId="{6EB8AE8C-456B-41D1-9E32-5670B12EE768}" type="presParOf" srcId="{A68454B0-2D73-434A-8E66-6972B9FFF91D}" destId="{FF63DA47-B5DA-489C-868A-A81A231B43F7}" srcOrd="0" destOrd="0" presId="urn:microsoft.com/office/officeart/2011/layout/HexagonRadial"/>
    <dgm:cxn modelId="{C622E701-EC34-4F88-B05D-B70CCBDE2CE1}" type="presParOf" srcId="{A68454B0-2D73-434A-8E66-6972B9FFF91D}" destId="{2926A946-6149-4DE3-8344-63CFDF291232}" srcOrd="1" destOrd="0" presId="urn:microsoft.com/office/officeart/2011/layout/HexagonRadial"/>
    <dgm:cxn modelId="{899B5B60-A213-45B4-A9C4-4DF3DA775485}" type="presParOf" srcId="{2926A946-6149-4DE3-8344-63CFDF291232}" destId="{04EAC0D2-EFA0-4123-844B-0D12DB2B114C}" srcOrd="0" destOrd="0" presId="urn:microsoft.com/office/officeart/2011/layout/HexagonRadial"/>
    <dgm:cxn modelId="{5AED986A-CBD3-4A5B-BB0E-B32DA453F62F}" type="presParOf" srcId="{A68454B0-2D73-434A-8E66-6972B9FFF91D}" destId="{112D4D30-E624-422F-80DB-F1AB4C426182}" srcOrd="2" destOrd="0" presId="urn:microsoft.com/office/officeart/2011/layout/HexagonRadial"/>
    <dgm:cxn modelId="{9DBA0352-D65E-4083-9F6A-8C2691DEDEE9}" type="presParOf" srcId="{A68454B0-2D73-434A-8E66-6972B9FFF91D}" destId="{D84D9F57-7539-4F29-8490-CF3E81F254EA}" srcOrd="3" destOrd="0" presId="urn:microsoft.com/office/officeart/2011/layout/HexagonRadial"/>
    <dgm:cxn modelId="{40D99819-C5CE-4373-95A8-9DEA611AF320}" type="presParOf" srcId="{D84D9F57-7539-4F29-8490-CF3E81F254EA}" destId="{A12889FB-31C7-4E4D-B9C0-2587A0621178}" srcOrd="0" destOrd="0" presId="urn:microsoft.com/office/officeart/2011/layout/HexagonRadial"/>
    <dgm:cxn modelId="{F2D66C85-737B-45D2-BD00-055F7162022F}" type="presParOf" srcId="{A68454B0-2D73-434A-8E66-6972B9FFF91D}" destId="{2550A235-21CE-4AEA-80CE-63D7488FBEB9}" srcOrd="4" destOrd="0" presId="urn:microsoft.com/office/officeart/2011/layout/HexagonRadial"/>
    <dgm:cxn modelId="{4AE49289-0E2A-4D7C-ADFA-B8CCDE3D11B4}" type="presParOf" srcId="{A68454B0-2D73-434A-8E66-6972B9FFF91D}" destId="{EB71ED74-BB01-4EF3-82BC-BC7F18A53C84}" srcOrd="5" destOrd="0" presId="urn:microsoft.com/office/officeart/2011/layout/HexagonRadial"/>
    <dgm:cxn modelId="{9639F4BE-7B82-41C1-890C-065D86B82817}" type="presParOf" srcId="{EB71ED74-BB01-4EF3-82BC-BC7F18A53C84}" destId="{CF794B61-943B-4002-9106-0CFDEE83C546}" srcOrd="0" destOrd="0" presId="urn:microsoft.com/office/officeart/2011/layout/HexagonRadial"/>
    <dgm:cxn modelId="{E5418FEE-2110-4B19-A79B-82AD3AC1C35E}" type="presParOf" srcId="{A68454B0-2D73-434A-8E66-6972B9FFF91D}" destId="{D27CF4E9-C2B8-4F11-9E60-E8151412896B}" srcOrd="6" destOrd="0" presId="urn:microsoft.com/office/officeart/2011/layout/HexagonRadial"/>
    <dgm:cxn modelId="{7FAB1631-CDB9-4D3A-8493-160E96AC0F0E}" type="presParOf" srcId="{A68454B0-2D73-434A-8E66-6972B9FFF91D}" destId="{844BC98F-F704-4DCA-ACBD-6FBA22C5B6FD}" srcOrd="7" destOrd="0" presId="urn:microsoft.com/office/officeart/2011/layout/HexagonRadial"/>
    <dgm:cxn modelId="{6A5855F5-1675-4CF5-B36E-9DD22AD1B999}" type="presParOf" srcId="{844BC98F-F704-4DCA-ACBD-6FBA22C5B6FD}" destId="{71FE48FE-F2A2-4756-B7C1-EE384C4CC8E6}" srcOrd="0" destOrd="0" presId="urn:microsoft.com/office/officeart/2011/layout/HexagonRadial"/>
    <dgm:cxn modelId="{899E4B09-58B6-4745-A0F0-98F6CA13FA44}" type="presParOf" srcId="{A68454B0-2D73-434A-8E66-6972B9FFF91D}" destId="{5F09A5D1-97C1-4AF4-8C0F-758A4317A664}" srcOrd="8" destOrd="0" presId="urn:microsoft.com/office/officeart/2011/layout/HexagonRadial"/>
    <dgm:cxn modelId="{CC5C5AD0-26E8-4719-B7DC-22262B4C71BE}" type="presParOf" srcId="{A68454B0-2D73-434A-8E66-6972B9FFF91D}" destId="{699E1C3E-A0AA-4A29-AE13-3A703009E1DA}" srcOrd="9" destOrd="0" presId="urn:microsoft.com/office/officeart/2011/layout/HexagonRadial"/>
    <dgm:cxn modelId="{B45F19A2-D1E0-4AF0-A82A-A7A85534AAB4}" type="presParOf" srcId="{699E1C3E-A0AA-4A29-AE13-3A703009E1DA}" destId="{F555F47F-E9C3-473F-989B-D421AE6A0A5C}" srcOrd="0" destOrd="0" presId="urn:microsoft.com/office/officeart/2011/layout/HexagonRadial"/>
    <dgm:cxn modelId="{9E7B8F0E-CCC8-4DF2-8759-6CBC21285008}" type="presParOf" srcId="{A68454B0-2D73-434A-8E66-6972B9FFF91D}" destId="{1D52706D-DD5C-4410-8E88-D714B487C098}" srcOrd="10" destOrd="0" presId="urn:microsoft.com/office/officeart/2011/layout/HexagonRadial"/>
    <dgm:cxn modelId="{7A8906C4-29D7-4AB5-A178-17CF3645669C}" type="presParOf" srcId="{A68454B0-2D73-434A-8E66-6972B9FFF91D}" destId="{98965ECA-B70D-4BFB-9852-08E60F5F994E}" srcOrd="11" destOrd="0" presId="urn:microsoft.com/office/officeart/2011/layout/HexagonRadial"/>
    <dgm:cxn modelId="{1405852E-3DD5-4155-A2BE-F82F33F38389}" type="presParOf" srcId="{98965ECA-B70D-4BFB-9852-08E60F5F994E}" destId="{4705D35E-D2AD-417B-858C-3188E7368948}" srcOrd="0" destOrd="0" presId="urn:microsoft.com/office/officeart/2011/layout/HexagonRadial"/>
    <dgm:cxn modelId="{19CD347D-DAB8-4D1E-AD2A-775872C2E63D}" type="presParOf" srcId="{A68454B0-2D73-434A-8E66-6972B9FFF91D}" destId="{A66A4FC4-3B1C-4AE0-969E-852CBD7CBA90}" srcOrd="12" destOrd="0" presId="urn:microsoft.com/office/officeart/2011/layout/HexagonRadial"/>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3505200" cy="3200400"/>
        <a:chOff x="0" y="0"/>
        <a:chExt cx="3505200" cy="3200400"/>
      </a:xfrm>
    </dsp:grpSpPr>
    <dsp:sp modelId="{0B3BB634-E677-40EE-A0D7-00E8B5671EA2}">
      <dsp:nvSpPr>
        <dsp:cNvPr id="5" name="Block Arc 4"/>
        <dsp:cNvSpPr/>
      </dsp:nvSpPr>
      <dsp:spPr bwMode="white">
        <a:xfrm>
          <a:off x="595900" y="183853"/>
          <a:ext cx="2596637" cy="2596637"/>
        </a:xfrm>
        <a:prstGeom prst="blockArc">
          <a:avLst>
            <a:gd name="adj1" fmla="val 16199999"/>
            <a:gd name="adj2" fmla="val 0"/>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595900" y="183853"/>
        <a:ext cx="2596637" cy="2596637"/>
      </dsp:txXfrm>
    </dsp:sp>
    <dsp:sp modelId="{81B1663D-6C52-464D-BF3B-06FE74906B2A}">
      <dsp:nvSpPr>
        <dsp:cNvPr id="7" name="Block Arc 6"/>
        <dsp:cNvSpPr/>
      </dsp:nvSpPr>
      <dsp:spPr bwMode="white">
        <a:xfrm>
          <a:off x="454282" y="301882"/>
          <a:ext cx="2596637" cy="2596637"/>
        </a:xfrm>
        <a:prstGeom prst="blockArc">
          <a:avLst>
            <a:gd name="adj1" fmla="val 0"/>
            <a:gd name="adj2" fmla="val 5400000"/>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454282" y="301882"/>
        <a:ext cx="2596637" cy="2596637"/>
      </dsp:txXfrm>
    </dsp:sp>
    <dsp:sp modelId="{AB233004-05A1-4F66-B043-3952769DDC4A}">
      <dsp:nvSpPr>
        <dsp:cNvPr id="9" name="Block Arc 8"/>
        <dsp:cNvSpPr/>
      </dsp:nvSpPr>
      <dsp:spPr bwMode="white">
        <a:xfrm>
          <a:off x="454282" y="301882"/>
          <a:ext cx="2596637" cy="2596637"/>
        </a:xfrm>
        <a:prstGeom prst="blockArc">
          <a:avLst>
            <a:gd name="adj1" fmla="val 5400000"/>
            <a:gd name="adj2" fmla="val 10800000"/>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454282" y="301882"/>
        <a:ext cx="2596637" cy="2596637"/>
      </dsp:txXfrm>
    </dsp:sp>
    <dsp:sp modelId="{884778B3-22DC-498D-9930-7C73ACC67951}">
      <dsp:nvSpPr>
        <dsp:cNvPr id="11" name="Block Arc 10"/>
        <dsp:cNvSpPr/>
      </dsp:nvSpPr>
      <dsp:spPr bwMode="white">
        <a:xfrm>
          <a:off x="454282" y="301882"/>
          <a:ext cx="2596637" cy="2596637"/>
        </a:xfrm>
        <a:prstGeom prst="blockArc">
          <a:avLst>
            <a:gd name="adj1" fmla="val 10800000"/>
            <a:gd name="adj2" fmla="val 16199999"/>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454282" y="301882"/>
        <a:ext cx="2596637" cy="2596637"/>
      </dsp:txXfrm>
    </dsp:sp>
    <dsp:sp modelId="{7EADC0CD-A4FB-49FB-AA8C-731C14D972FE}">
      <dsp:nvSpPr>
        <dsp:cNvPr id="3" name="Oval 2"/>
        <dsp:cNvSpPr/>
      </dsp:nvSpPr>
      <dsp:spPr bwMode="white">
        <a:xfrm>
          <a:off x="1185153" y="1032753"/>
          <a:ext cx="1134894" cy="1134894"/>
        </a:xfrm>
        <a:prstGeom prst="ellipse">
          <a:avLst/>
        </a:prstGeom>
        <a:solidFill>
          <a:schemeClr val="bg1"/>
        </a:solidFill>
      </dsp:spPr>
      <dsp:style>
        <a:lnRef idx="2">
          <a:schemeClr val="lt1"/>
        </a:lnRef>
        <a:fillRef idx="1">
          <a:schemeClr val="accent1"/>
        </a:fillRef>
        <a:effectRef idx="0">
          <a:scrgbClr r="0" g="0" b="0"/>
        </a:effectRef>
        <a:fontRef idx="minor">
          <a:schemeClr val="lt1"/>
        </a:fontRef>
      </dsp:style>
      <dsp:txBody>
        <a:bodyPr lIns="33020" tIns="33020" rIns="33020" bIns="33020" anchor="ctr"/>
        <a:lstStyle>
          <a:lvl1pPr algn="ctr">
            <a:defRPr sz="2600"/>
          </a:lvl1pPr>
          <a:lvl2pPr marL="228600" indent="-228600" algn="ctr">
            <a:defRPr sz="2000"/>
          </a:lvl2pPr>
          <a:lvl3pPr marL="457200" indent="-228600" algn="ctr">
            <a:defRPr sz="2000"/>
          </a:lvl3pPr>
          <a:lvl4pPr marL="685800" indent="-228600" algn="ctr">
            <a:defRPr sz="2000"/>
          </a:lvl4pPr>
          <a:lvl5pPr marL="914400" indent="-228600" algn="ctr">
            <a:defRPr sz="2000"/>
          </a:lvl5pPr>
          <a:lvl6pPr marL="1143000" indent="-228600" algn="ctr">
            <a:defRPr sz="2000"/>
          </a:lvl6pPr>
          <a:lvl7pPr marL="1371600" indent="-228600" algn="ctr">
            <a:defRPr sz="2000"/>
          </a:lvl7pPr>
          <a:lvl8pPr marL="1600200" indent="-228600" algn="ctr">
            <a:defRPr sz="2000"/>
          </a:lvl8pPr>
          <a:lvl9pPr marL="1828800" indent="-228600" algn="ctr">
            <a:defRPr sz="2000"/>
          </a:lvl9pPr>
        </a:lstStyle>
        <a:p>
          <a:pPr lvl="0">
            <a:lnSpc>
              <a:spcPct val="100000"/>
            </a:lnSpc>
            <a:spcBef>
              <a:spcPct val="0"/>
            </a:spcBef>
            <a:spcAft>
              <a:spcPct val="35000"/>
            </a:spcAft>
          </a:pPr>
          <a:r>
            <a:rPr lang="en-US" b="1" dirty="0" smtClean="0">
              <a:solidFill>
                <a:schemeClr val="tx2"/>
              </a:solidFill>
              <a:latin typeface="Cambria" panose="02040503050406030204" pitchFamily="18" charset="0"/>
              <a:ea typeface="Cambria" panose="02040503050406030204" pitchFamily="18" charset="0"/>
            </a:rPr>
            <a:t>REIT</a:t>
          </a:r>
          <a:endParaRPr lang="en-GB" b="1" dirty="0">
            <a:solidFill>
              <a:schemeClr val="tx2"/>
            </a:solidFill>
            <a:latin typeface="Cambria" panose="02040503050406030204" pitchFamily="18" charset="0"/>
            <a:ea typeface="Cambria" panose="02040503050406030204" pitchFamily="18" charset="0"/>
          </a:endParaRPr>
        </a:p>
      </dsp:txBody>
      <dsp:txXfrm>
        <a:off x="1185153" y="1032753"/>
        <a:ext cx="1134894" cy="1134894"/>
      </dsp:txXfrm>
    </dsp:sp>
    <dsp:sp modelId="{91E57D44-3791-4C5A-A73E-37184C4027C4}">
      <dsp:nvSpPr>
        <dsp:cNvPr id="4" name="Oval 3"/>
        <dsp:cNvSpPr/>
      </dsp:nvSpPr>
      <dsp:spPr bwMode="white">
        <a:xfrm>
          <a:off x="1355387" y="0"/>
          <a:ext cx="794426" cy="794426"/>
        </a:xfrm>
        <a:prstGeom prst="ellipse">
          <a:avLst/>
        </a:prstGeom>
        <a:solidFill>
          <a:srgbClr val="002060"/>
        </a:solidFill>
      </dsp:spPr>
      <dsp:style>
        <a:lnRef idx="2">
          <a:schemeClr val="lt1"/>
        </a:lnRef>
        <a:fillRef idx="1">
          <a:schemeClr val="accent1"/>
        </a:fillRef>
        <a:effectRef idx="0">
          <a:scrgbClr r="0" g="0" b="0"/>
        </a:effectRef>
        <a:fontRef idx="minor">
          <a:schemeClr val="lt1"/>
        </a:fontRef>
      </dsp:style>
      <dsp:txBody>
        <a:bodyPr lIns="7620" tIns="7620" rIns="7620" bIns="7620" anchor="ctr"/>
        <a:lstStyle>
          <a:lvl1pPr algn="ctr">
            <a:defRPr sz="6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r>
            <a:rPr lang="en-US" b="1" dirty="0" smtClean="0">
              <a:latin typeface="Cambria" panose="02040503050406030204" pitchFamily="18" charset="0"/>
              <a:ea typeface="Cambria" panose="02040503050406030204" pitchFamily="18" charset="0"/>
            </a:rPr>
            <a:t>Investors Buy Units</a:t>
          </a:r>
          <a:endParaRPr lang="en-GB" b="1" dirty="0">
            <a:latin typeface="Cambria" panose="02040503050406030204" pitchFamily="18" charset="0"/>
            <a:ea typeface="Cambria" panose="02040503050406030204" pitchFamily="18" charset="0"/>
          </a:endParaRPr>
        </a:p>
      </dsp:txBody>
      <dsp:txXfrm>
        <a:off x="1355387" y="0"/>
        <a:ext cx="794426" cy="794426"/>
      </dsp:txXfrm>
    </dsp:sp>
    <dsp:sp modelId="{5E323CD3-51C2-47F9-BE0A-14EE12ACFE35}">
      <dsp:nvSpPr>
        <dsp:cNvPr id="6" name="Oval 5"/>
        <dsp:cNvSpPr/>
      </dsp:nvSpPr>
      <dsp:spPr bwMode="white">
        <a:xfrm>
          <a:off x="2558374" y="1202987"/>
          <a:ext cx="794426" cy="794426"/>
        </a:xfrm>
        <a:prstGeom prst="ellipse">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7620" tIns="7620" rIns="7620" bIns="7620" anchor="ctr"/>
        <a:lstStyle>
          <a:lvl1pPr algn="ctr">
            <a:defRPr sz="6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r>
            <a:rPr lang="en-US" b="1" dirty="0" smtClean="0">
              <a:latin typeface="Cambria" panose="02040503050406030204" pitchFamily="18" charset="0"/>
              <a:ea typeface="Cambria" panose="02040503050406030204" pitchFamily="18" charset="0"/>
            </a:rPr>
            <a:t>REIT Buys Properties</a:t>
          </a:r>
          <a:endParaRPr lang="en-GB" b="1" dirty="0">
            <a:latin typeface="Cambria" panose="02040503050406030204" pitchFamily="18" charset="0"/>
            <a:ea typeface="Cambria" panose="02040503050406030204" pitchFamily="18" charset="0"/>
          </a:endParaRPr>
        </a:p>
      </dsp:txBody>
      <dsp:txXfrm>
        <a:off x="2558374" y="1202987"/>
        <a:ext cx="794426" cy="794426"/>
      </dsp:txXfrm>
    </dsp:sp>
    <dsp:sp modelId="{A23A0757-AA3C-429C-875A-830D4463AD54}">
      <dsp:nvSpPr>
        <dsp:cNvPr id="8" name="Oval 7"/>
        <dsp:cNvSpPr/>
      </dsp:nvSpPr>
      <dsp:spPr bwMode="white">
        <a:xfrm>
          <a:off x="1355387" y="2405974"/>
          <a:ext cx="794426" cy="794426"/>
        </a:xfrm>
        <a:prstGeom prst="ellipse">
          <a:avLst/>
        </a:prstGeom>
        <a:solidFill>
          <a:schemeClr val="tx1">
            <a:lumMod val="50000"/>
            <a:lumOff val="50000"/>
          </a:schemeClr>
        </a:solidFill>
      </dsp:spPr>
      <dsp:style>
        <a:lnRef idx="2">
          <a:schemeClr val="lt1"/>
        </a:lnRef>
        <a:fillRef idx="1">
          <a:schemeClr val="accent1"/>
        </a:fillRef>
        <a:effectRef idx="0">
          <a:scrgbClr r="0" g="0" b="0"/>
        </a:effectRef>
        <a:fontRef idx="minor">
          <a:schemeClr val="lt1"/>
        </a:fontRef>
      </dsp:style>
      <dsp:txBody>
        <a:bodyPr lIns="7620" tIns="7620" rIns="7620" bIns="7620" anchor="ctr"/>
        <a:lstStyle>
          <a:lvl1pPr algn="ctr">
            <a:defRPr sz="6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r>
            <a:rPr lang="en-US" b="1" dirty="0" smtClean="0">
              <a:latin typeface="Cambria" panose="02040503050406030204" pitchFamily="18" charset="0"/>
              <a:ea typeface="Cambria" panose="02040503050406030204" pitchFamily="18" charset="0"/>
            </a:rPr>
            <a:t>REIT Collect Rental Income</a:t>
          </a:r>
          <a:endParaRPr lang="en-GB" b="1" dirty="0">
            <a:latin typeface="Cambria" panose="02040503050406030204" pitchFamily="18" charset="0"/>
            <a:ea typeface="Cambria" panose="02040503050406030204" pitchFamily="18" charset="0"/>
          </a:endParaRPr>
        </a:p>
      </dsp:txBody>
      <dsp:txXfrm>
        <a:off x="1355387" y="2405974"/>
        <a:ext cx="794426" cy="794426"/>
      </dsp:txXfrm>
    </dsp:sp>
    <dsp:sp modelId="{C72BAA58-C4B5-4CC0-9FF3-49BB3C91919C}">
      <dsp:nvSpPr>
        <dsp:cNvPr id="10" name="Oval 9"/>
        <dsp:cNvSpPr/>
      </dsp:nvSpPr>
      <dsp:spPr bwMode="white">
        <a:xfrm>
          <a:off x="152400" y="1202987"/>
          <a:ext cx="794426" cy="794426"/>
        </a:xfrm>
        <a:prstGeom prst="ellipse">
          <a:avLst/>
        </a:prstGeom>
        <a:solidFill>
          <a:schemeClr val="bg1">
            <a:lumMod val="75000"/>
          </a:schemeClr>
        </a:solidFill>
      </dsp:spPr>
      <dsp:style>
        <a:lnRef idx="2">
          <a:schemeClr val="lt1"/>
        </a:lnRef>
        <a:fillRef idx="1">
          <a:schemeClr val="accent1"/>
        </a:fillRef>
        <a:effectRef idx="0">
          <a:scrgbClr r="0" g="0" b="0"/>
        </a:effectRef>
        <a:fontRef idx="minor">
          <a:schemeClr val="lt1"/>
        </a:fontRef>
      </dsp:style>
      <dsp:txBody>
        <a:bodyPr lIns="7620" tIns="7620" rIns="7620" bIns="7620" anchor="ctr"/>
        <a:lstStyle>
          <a:lvl1pPr algn="ctr">
            <a:defRPr sz="6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r>
            <a:rPr lang="en-US" b="1" dirty="0" smtClean="0">
              <a:latin typeface="Cambria" panose="02040503050406030204" pitchFamily="18" charset="0"/>
              <a:ea typeface="Cambria" panose="02040503050406030204" pitchFamily="18" charset="0"/>
            </a:rPr>
            <a:t>REIT Pays Distributions to Investors</a:t>
          </a:r>
          <a:endParaRPr lang="en-GB" b="1" dirty="0">
            <a:latin typeface="Cambria" panose="02040503050406030204" pitchFamily="18" charset="0"/>
            <a:ea typeface="Cambria" panose="02040503050406030204" pitchFamily="18" charset="0"/>
          </a:endParaRPr>
        </a:p>
      </dsp:txBody>
      <dsp:txXfrm>
        <a:off x="152400" y="1202987"/>
        <a:ext cx="794426" cy="794426"/>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6934200" cy="4648200"/>
        <a:chOff x="0" y="0"/>
        <a:chExt cx="6934200" cy="4648200"/>
      </a:xfrm>
    </dsp:grpSpPr>
    <dsp:sp modelId="{ABBF46E3-0B5E-4535-8D4D-6B84050009B7}">
      <dsp:nvSpPr>
        <dsp:cNvPr id="3" name="Chevron 2"/>
        <dsp:cNvSpPr/>
      </dsp:nvSpPr>
      <dsp:spPr bwMode="white">
        <a:xfrm rot="5400000">
          <a:off x="-251752" y="251752"/>
          <a:ext cx="1678347" cy="1174843"/>
        </a:xfrm>
        <a:prstGeom prst="chevron">
          <a:avLst/>
        </a:prstGeom>
        <a:solidFill>
          <a:srgbClr val="002060"/>
        </a:solidFill>
      </dsp:spPr>
      <dsp:style>
        <a:lnRef idx="2">
          <a:schemeClr val="accent1"/>
        </a:lnRef>
        <a:fillRef idx="1">
          <a:schemeClr val="accent1"/>
        </a:fillRef>
        <a:effectRef idx="0">
          <a:scrgbClr r="0" g="0" b="0"/>
        </a:effectRef>
        <a:fontRef idx="minor">
          <a:schemeClr val="lt1"/>
        </a:fontRef>
      </dsp:style>
      <dsp:txBody>
        <a:bodyPr rot="-5400000" lIns="14605" tIns="14605" rIns="14605" bIns="14605" anchor="ctr"/>
        <a:lstStyle>
          <a:lvl1pPr algn="ctr">
            <a:defRPr sz="23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en-US" dirty="0" smtClean="0">
              <a:latin typeface="Cambria" panose="02040503050406030204" pitchFamily="18" charset="0"/>
              <a:ea typeface="Cambria" panose="02040503050406030204" pitchFamily="18" charset="0"/>
            </a:rPr>
            <a:t>Returns</a:t>
          </a:r>
          <a:endParaRPr lang="en-GB" dirty="0">
            <a:latin typeface="Cambria" panose="02040503050406030204" pitchFamily="18" charset="0"/>
            <a:ea typeface="Cambria" panose="02040503050406030204" pitchFamily="18" charset="0"/>
          </a:endParaRPr>
        </a:p>
      </dsp:txBody>
      <dsp:txXfrm rot="5400000">
        <a:off x="-251752" y="251752"/>
        <a:ext cx="1678347" cy="1174843"/>
      </dsp:txXfrm>
    </dsp:sp>
    <dsp:sp modelId="{EBE83DDD-B66C-4D28-AC1D-AD0955D90333}">
      <dsp:nvSpPr>
        <dsp:cNvPr id="4" name="Round Same Side Corner Rectangle 3"/>
        <dsp:cNvSpPr/>
      </dsp:nvSpPr>
      <dsp:spPr bwMode="white">
        <a:xfrm rot="5400000">
          <a:off x="3509059" y="-2334216"/>
          <a:ext cx="1090926" cy="5759357"/>
        </a:xfrm>
        <a:prstGeom prst="round2SameRect">
          <a:avLst/>
        </a:prstGeom>
      </dsp:spPr>
      <dsp:style>
        <a:lnRef idx="2">
          <a:schemeClr val="accent1"/>
        </a:lnRef>
        <a:fillRef idx="1">
          <a:schemeClr val="lt1">
            <a:alpha val="90000"/>
          </a:schemeClr>
        </a:fillRef>
        <a:effectRef idx="0">
          <a:scrgbClr r="0" g="0" b="0"/>
        </a:effectRef>
        <a:fontRef idx="minor"/>
      </dsp:style>
      <dsp:txBody>
        <a:bodyPr rot="-5400000" lIns="92456" tIns="8255" rIns="8255" bIns="8255"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gn="just">
            <a:lnSpc>
              <a:spcPct val="100000"/>
            </a:lnSpc>
            <a:spcBef>
              <a:spcPct val="0"/>
            </a:spcBef>
            <a:spcAft>
              <a:spcPct val="15000"/>
            </a:spcAft>
            <a:buChar char="•"/>
          </a:pPr>
          <a:endParaRPr lang="en-GB" sz="1300" dirty="0">
            <a:solidFill>
              <a:schemeClr val="dk1"/>
            </a:solidFill>
            <a:latin typeface="Cambria" panose="02040503050406030204" pitchFamily="18" charset="0"/>
            <a:ea typeface="Cambria" panose="02040503050406030204" pitchFamily="18" charset="0"/>
          </a:endParaRPr>
        </a:p>
        <a:p>
          <a:pPr marL="114300" lvl="1" indent="-114300" algn="just">
            <a:lnSpc>
              <a:spcPct val="100000"/>
            </a:lnSpc>
            <a:spcBef>
              <a:spcPct val="0"/>
            </a:spcBef>
            <a:spcAft>
              <a:spcPct val="15000"/>
            </a:spcAft>
            <a:buChar char="•"/>
          </a:pPr>
          <a:r>
            <a:rPr lang="en-US" sz="1300" dirty="0" smtClean="0">
              <a:solidFill>
                <a:schemeClr val="dk1"/>
              </a:solidFill>
              <a:latin typeface="Cambria" panose="02040503050406030204" pitchFamily="18" charset="0"/>
              <a:ea typeface="Cambria" panose="02040503050406030204" pitchFamily="18" charset="0"/>
            </a:rPr>
            <a:t>Low Return: Highest return on FDs in India is close </a:t>
          </a:r>
          <a:r>
            <a:rPr lang="en-US" sz="1300" b="0" dirty="0" smtClean="0">
              <a:solidFill>
                <a:schemeClr val="dk1"/>
              </a:solidFill>
              <a:latin typeface="Cambria" panose="02040503050406030204" pitchFamily="18" charset="0"/>
              <a:ea typeface="Cambria" panose="02040503050406030204" pitchFamily="18" charset="0"/>
            </a:rPr>
            <a:t>to</a:t>
          </a:r>
          <a:r>
            <a:rPr lang="en-US" sz="1300" b="1" dirty="0" smtClean="0">
              <a:solidFill>
                <a:schemeClr val="dk1"/>
              </a:solidFill>
              <a:latin typeface="Cambria" panose="02040503050406030204" pitchFamily="18" charset="0"/>
              <a:ea typeface="Cambria" panose="02040503050406030204" pitchFamily="18" charset="0"/>
            </a:rPr>
            <a:t> 5%-6% per annum </a:t>
          </a:r>
          <a:endParaRPr lang="en-GB" sz="1300" b="1" dirty="0">
            <a:solidFill>
              <a:schemeClr val="dk1"/>
            </a:solidFill>
            <a:latin typeface="Cambria" panose="02040503050406030204" pitchFamily="18" charset="0"/>
            <a:ea typeface="Cambria" panose="02040503050406030204" pitchFamily="18" charset="0"/>
          </a:endParaRPr>
        </a:p>
        <a:p>
          <a:pPr marL="114300" lvl="1" indent="-114300" algn="just">
            <a:lnSpc>
              <a:spcPct val="100000"/>
            </a:lnSpc>
            <a:spcBef>
              <a:spcPct val="0"/>
            </a:spcBef>
            <a:spcAft>
              <a:spcPct val="15000"/>
            </a:spcAft>
            <a:buChar char="•"/>
          </a:pPr>
          <a:endParaRPr lang="en-GB" sz="1300" dirty="0">
            <a:solidFill>
              <a:schemeClr val="dk1"/>
            </a:solidFill>
            <a:latin typeface="Cambria" panose="02040503050406030204" pitchFamily="18" charset="0"/>
            <a:ea typeface="Cambria" panose="02040503050406030204" pitchFamily="18" charset="0"/>
          </a:endParaRPr>
        </a:p>
        <a:p>
          <a:pPr marL="114300" lvl="1" indent="-114300" algn="just">
            <a:lnSpc>
              <a:spcPct val="100000"/>
            </a:lnSpc>
            <a:spcBef>
              <a:spcPct val="0"/>
            </a:spcBef>
            <a:spcAft>
              <a:spcPct val="15000"/>
            </a:spcAft>
            <a:buChar char="•"/>
          </a:pPr>
          <a:r>
            <a:rPr lang="en-US" sz="1300" dirty="0" smtClean="0">
              <a:solidFill>
                <a:schemeClr val="dk1"/>
              </a:solidFill>
              <a:latin typeface="Cambria" panose="02040503050406030204" pitchFamily="18" charset="0"/>
              <a:ea typeface="Cambria" panose="02040503050406030204" pitchFamily="18" charset="0"/>
            </a:rPr>
            <a:t>High Return: REITs &amp; </a:t>
          </a:r>
          <a:r>
            <a:rPr lang="en-US" sz="1300" dirty="0" err="1" smtClean="0">
              <a:solidFill>
                <a:schemeClr val="dk1"/>
              </a:solidFill>
              <a:latin typeface="Cambria" panose="02040503050406030204" pitchFamily="18" charset="0"/>
              <a:ea typeface="Cambria" panose="02040503050406030204" pitchFamily="18" charset="0"/>
            </a:rPr>
            <a:t>InvITs</a:t>
          </a:r>
          <a:r>
            <a:rPr lang="en-US" sz="1300" dirty="0" smtClean="0">
              <a:solidFill>
                <a:schemeClr val="dk1"/>
              </a:solidFill>
              <a:latin typeface="Cambria" panose="02040503050406030204" pitchFamily="18" charset="0"/>
              <a:ea typeface="Cambria" panose="02040503050406030204" pitchFamily="18" charset="0"/>
            </a:rPr>
            <a:t> returns is typically in the range of </a:t>
          </a:r>
          <a:r>
            <a:rPr lang="en-US" sz="1300" b="1" dirty="0" smtClean="0">
              <a:solidFill>
                <a:schemeClr val="dk1"/>
              </a:solidFill>
              <a:latin typeface="Cambria" panose="02040503050406030204" pitchFamily="18" charset="0"/>
              <a:ea typeface="Cambria" panose="02040503050406030204" pitchFamily="18" charset="0"/>
            </a:rPr>
            <a:t>6.5% &amp; 15% per annum</a:t>
          </a:r>
          <a:r>
            <a:rPr lang="en-US" sz="1300" dirty="0" smtClean="0">
              <a:solidFill>
                <a:schemeClr val="dk1"/>
              </a:solidFill>
              <a:latin typeface="Cambria" panose="02040503050406030204" pitchFamily="18" charset="0"/>
              <a:ea typeface="Cambria" panose="02040503050406030204" pitchFamily="18" charset="0"/>
            </a:rPr>
            <a:t> respectively</a:t>
          </a:r>
          <a:endParaRPr lang="en-GB" sz="1300" dirty="0">
            <a:solidFill>
              <a:schemeClr val="dk1"/>
            </a:solidFill>
            <a:latin typeface="Cambria" panose="02040503050406030204" pitchFamily="18" charset="0"/>
            <a:ea typeface="Cambria" panose="02040503050406030204" pitchFamily="18" charset="0"/>
          </a:endParaRPr>
        </a:p>
        <a:p>
          <a:pPr marL="114300" lvl="1" indent="-114300" algn="just">
            <a:lnSpc>
              <a:spcPct val="100000"/>
            </a:lnSpc>
            <a:spcBef>
              <a:spcPct val="0"/>
            </a:spcBef>
            <a:spcAft>
              <a:spcPct val="15000"/>
            </a:spcAft>
            <a:buChar char="•"/>
          </a:pPr>
          <a:endParaRPr lang="en-GB" sz="1300" dirty="0">
            <a:solidFill>
              <a:schemeClr val="dk1"/>
            </a:solidFill>
            <a:latin typeface="Cambria" panose="02040503050406030204" pitchFamily="18" charset="0"/>
            <a:ea typeface="Cambria" panose="02040503050406030204" pitchFamily="18" charset="0"/>
          </a:endParaRPr>
        </a:p>
      </dsp:txBody>
      <dsp:txXfrm rot="5400000">
        <a:off x="3509059" y="-2334216"/>
        <a:ext cx="1090926" cy="5759357"/>
      </dsp:txXfrm>
    </dsp:sp>
    <dsp:sp modelId="{93D11066-71D4-47E8-859F-D222AEB234B5}">
      <dsp:nvSpPr>
        <dsp:cNvPr id="5" name="Chevron 4"/>
        <dsp:cNvSpPr/>
      </dsp:nvSpPr>
      <dsp:spPr bwMode="white">
        <a:xfrm rot="5400000">
          <a:off x="-251752" y="1562802"/>
          <a:ext cx="1678347" cy="1174843"/>
        </a:xfrm>
        <a:prstGeom prst="chevron">
          <a:avLst/>
        </a:prstGeom>
        <a:solidFill>
          <a:schemeClr val="accent2">
            <a:lumMod val="75000"/>
          </a:schemeClr>
        </a:solidFill>
      </dsp:spPr>
      <dsp:style>
        <a:lnRef idx="2">
          <a:schemeClr val="accent1"/>
        </a:lnRef>
        <a:fillRef idx="1">
          <a:schemeClr val="accent1"/>
        </a:fillRef>
        <a:effectRef idx="0">
          <a:scrgbClr r="0" g="0" b="0"/>
        </a:effectRef>
        <a:fontRef idx="minor">
          <a:schemeClr val="lt1"/>
        </a:fontRef>
      </dsp:style>
      <dsp:txBody>
        <a:bodyPr rot="-5400000" lIns="14605" tIns="14605" rIns="14605" bIns="14605" anchor="ctr"/>
        <a:lstStyle>
          <a:lvl1pPr algn="ctr">
            <a:defRPr sz="23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en-US" dirty="0" smtClean="0">
              <a:latin typeface="Cambria" panose="02040503050406030204" pitchFamily="18" charset="0"/>
              <a:ea typeface="Cambria" panose="02040503050406030204" pitchFamily="18" charset="0"/>
            </a:rPr>
            <a:t>Liquidity</a:t>
          </a:r>
          <a:endParaRPr lang="en-GB" dirty="0">
            <a:latin typeface="Cambria" panose="02040503050406030204" pitchFamily="18" charset="0"/>
            <a:ea typeface="Cambria" panose="02040503050406030204" pitchFamily="18" charset="0"/>
          </a:endParaRPr>
        </a:p>
      </dsp:txBody>
      <dsp:txXfrm rot="5400000">
        <a:off x="-251752" y="1562802"/>
        <a:ext cx="1678347" cy="1174843"/>
      </dsp:txXfrm>
    </dsp:sp>
    <dsp:sp modelId="{B66373D0-3329-46B2-928D-52F0139D06D1}">
      <dsp:nvSpPr>
        <dsp:cNvPr id="6" name="Round Same Side Corner Rectangle 5"/>
        <dsp:cNvSpPr/>
      </dsp:nvSpPr>
      <dsp:spPr bwMode="white">
        <a:xfrm rot="5400000">
          <a:off x="3509059" y="-1023172"/>
          <a:ext cx="1090926" cy="5759357"/>
        </a:xfrm>
        <a:prstGeom prst="round2SameRect">
          <a:avLst/>
        </a:prstGeom>
      </dsp:spPr>
      <dsp:style>
        <a:lnRef idx="2">
          <a:schemeClr val="accent1"/>
        </a:lnRef>
        <a:fillRef idx="1">
          <a:schemeClr val="lt1">
            <a:alpha val="90000"/>
          </a:schemeClr>
        </a:fillRef>
        <a:effectRef idx="0">
          <a:scrgbClr r="0" g="0" b="0"/>
        </a:effectRef>
        <a:fontRef idx="minor"/>
      </dsp:style>
      <dsp:txBody>
        <a:bodyPr rot="-5400000" lIns="92456" tIns="8255" rIns="8255" bIns="8255"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gn="just">
            <a:lnSpc>
              <a:spcPct val="100000"/>
            </a:lnSpc>
            <a:spcBef>
              <a:spcPct val="0"/>
            </a:spcBef>
            <a:spcAft>
              <a:spcPct val="15000"/>
            </a:spcAft>
            <a:buChar char="•"/>
          </a:pPr>
          <a:r>
            <a:rPr lang="en-US" sz="1300" dirty="0" smtClean="0">
              <a:solidFill>
                <a:schemeClr val="dk1"/>
              </a:solidFill>
              <a:latin typeface="Cambria" panose="02040503050406030204" pitchFamily="18" charset="0"/>
              <a:ea typeface="Cambria" panose="02040503050406030204" pitchFamily="18" charset="0"/>
            </a:rPr>
            <a:t>Most FDs have a </a:t>
          </a:r>
          <a:r>
            <a:rPr lang="en-US" sz="1300" b="1" dirty="0" smtClean="0">
              <a:solidFill>
                <a:schemeClr val="dk1"/>
              </a:solidFill>
              <a:latin typeface="Cambria" panose="02040503050406030204" pitchFamily="18" charset="0"/>
              <a:ea typeface="Cambria" panose="02040503050406030204" pitchFamily="18" charset="0"/>
            </a:rPr>
            <a:t>fee for breaking the Deposit before maturity</a:t>
          </a:r>
          <a:r>
            <a:rPr lang="en-US" sz="1300" dirty="0" smtClean="0">
              <a:solidFill>
                <a:schemeClr val="dk1"/>
              </a:solidFill>
              <a:latin typeface="Cambria" panose="02040503050406030204" pitchFamily="18" charset="0"/>
              <a:ea typeface="Cambria" panose="02040503050406030204" pitchFamily="18" charset="0"/>
            </a:rPr>
            <a:t>, and the fee further eats into the already low returns for investors.</a:t>
          </a:r>
          <a:endParaRPr lang="en-GB" sz="1300" dirty="0">
            <a:solidFill>
              <a:schemeClr val="dk1"/>
            </a:solidFill>
            <a:latin typeface="Cambria" panose="02040503050406030204" pitchFamily="18" charset="0"/>
            <a:ea typeface="Cambria" panose="02040503050406030204" pitchFamily="18" charset="0"/>
          </a:endParaRPr>
        </a:p>
        <a:p>
          <a:pPr marL="114300" lvl="1" indent="-114300" algn="just">
            <a:lnSpc>
              <a:spcPct val="100000"/>
            </a:lnSpc>
            <a:spcBef>
              <a:spcPct val="0"/>
            </a:spcBef>
            <a:spcAft>
              <a:spcPct val="15000"/>
            </a:spcAft>
            <a:buChar char="•"/>
          </a:pPr>
          <a:endParaRPr lang="en-GB" sz="1300" dirty="0">
            <a:solidFill>
              <a:schemeClr val="dk1"/>
            </a:solidFill>
            <a:latin typeface="Cambria" panose="02040503050406030204" pitchFamily="18" charset="0"/>
            <a:ea typeface="Cambria" panose="02040503050406030204" pitchFamily="18" charset="0"/>
          </a:endParaRPr>
        </a:p>
        <a:p>
          <a:pPr marL="114300" lvl="1" indent="-114300" algn="just">
            <a:lnSpc>
              <a:spcPct val="100000"/>
            </a:lnSpc>
            <a:spcBef>
              <a:spcPct val="0"/>
            </a:spcBef>
            <a:spcAft>
              <a:spcPct val="15000"/>
            </a:spcAft>
            <a:buChar char="•"/>
          </a:pPr>
          <a:r>
            <a:rPr lang="en-US" sz="1300" dirty="0" smtClean="0">
              <a:solidFill>
                <a:schemeClr val="dk1"/>
              </a:solidFill>
              <a:latin typeface="Cambria" panose="02040503050406030204" pitchFamily="18" charset="0"/>
              <a:ea typeface="Cambria" panose="02040503050406030204" pitchFamily="18" charset="0"/>
            </a:rPr>
            <a:t>In REITs &amp; </a:t>
          </a:r>
          <a:r>
            <a:rPr lang="en-US" sz="1300" dirty="0" err="1" smtClean="0">
              <a:solidFill>
                <a:schemeClr val="dk1"/>
              </a:solidFill>
              <a:latin typeface="Cambria" panose="02040503050406030204" pitchFamily="18" charset="0"/>
              <a:ea typeface="Cambria" panose="02040503050406030204" pitchFamily="18" charset="0"/>
            </a:rPr>
            <a:t>InvITs</a:t>
          </a:r>
          <a:r>
            <a:rPr lang="en-US" sz="1300" dirty="0" smtClean="0">
              <a:solidFill>
                <a:schemeClr val="dk1"/>
              </a:solidFill>
              <a:latin typeface="Cambria" panose="02040503050406030204" pitchFamily="18" charset="0"/>
              <a:ea typeface="Cambria" panose="02040503050406030204" pitchFamily="18" charset="0"/>
            </a:rPr>
            <a:t>, there is no fixed tenure, and are </a:t>
          </a:r>
          <a:r>
            <a:rPr lang="en-US" sz="1300" b="1" dirty="0" smtClean="0">
              <a:solidFill>
                <a:schemeClr val="dk1"/>
              </a:solidFill>
              <a:latin typeface="Cambria" panose="02040503050406030204" pitchFamily="18" charset="0"/>
              <a:ea typeface="Cambria" panose="02040503050406030204" pitchFamily="18" charset="0"/>
            </a:rPr>
            <a:t>easily sellable on the Stock Exchange</a:t>
          </a:r>
          <a:r>
            <a:rPr lang="en-US" sz="1300" dirty="0" smtClean="0">
              <a:solidFill>
                <a:schemeClr val="dk1"/>
              </a:solidFill>
              <a:latin typeface="Cambria" panose="02040503050406030204" pitchFamily="18" charset="0"/>
              <a:ea typeface="Cambria" panose="02040503050406030204" pitchFamily="18" charset="0"/>
            </a:rPr>
            <a:t>.</a:t>
          </a:r>
          <a:endParaRPr lang="en-GB" sz="1300" dirty="0">
            <a:solidFill>
              <a:schemeClr val="dk1"/>
            </a:solidFill>
            <a:latin typeface="Cambria" panose="02040503050406030204" pitchFamily="18" charset="0"/>
            <a:ea typeface="Cambria" panose="02040503050406030204" pitchFamily="18" charset="0"/>
          </a:endParaRPr>
        </a:p>
      </dsp:txBody>
      <dsp:txXfrm rot="5400000">
        <a:off x="3509059" y="-1023172"/>
        <a:ext cx="1090926" cy="5759357"/>
      </dsp:txXfrm>
    </dsp:sp>
    <dsp:sp modelId="{6697412E-5858-47A3-94E4-A762FEF9B548}">
      <dsp:nvSpPr>
        <dsp:cNvPr id="7" name="Chevron 6"/>
        <dsp:cNvSpPr/>
      </dsp:nvSpPr>
      <dsp:spPr bwMode="white">
        <a:xfrm rot="5400000">
          <a:off x="-251752" y="2922433"/>
          <a:ext cx="1678347" cy="1174843"/>
        </a:xfrm>
        <a:prstGeom prst="chevron">
          <a:avLst/>
        </a:prstGeom>
        <a:solidFill>
          <a:srgbClr val="00602B"/>
        </a:solidFill>
      </dsp:spPr>
      <dsp:style>
        <a:lnRef idx="2">
          <a:schemeClr val="accent1"/>
        </a:lnRef>
        <a:fillRef idx="1">
          <a:schemeClr val="accent1"/>
        </a:fillRef>
        <a:effectRef idx="0">
          <a:scrgbClr r="0" g="0" b="0"/>
        </a:effectRef>
        <a:fontRef idx="minor">
          <a:schemeClr val="lt1"/>
        </a:fontRef>
      </dsp:style>
      <dsp:txBody>
        <a:bodyPr rot="-5400000" lIns="14605" tIns="14605" rIns="14605" bIns="14605" anchor="ctr"/>
        <a:lstStyle>
          <a:lvl1pPr algn="ctr">
            <a:defRPr sz="23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en-US" dirty="0" smtClean="0">
              <a:latin typeface="Cambria" panose="02040503050406030204" pitchFamily="18" charset="0"/>
              <a:ea typeface="Cambria" panose="02040503050406030204" pitchFamily="18" charset="0"/>
            </a:rPr>
            <a:t>Taxation</a:t>
          </a:r>
          <a:endParaRPr lang="en-GB" dirty="0">
            <a:latin typeface="Cambria" panose="02040503050406030204" pitchFamily="18" charset="0"/>
            <a:ea typeface="Cambria" panose="02040503050406030204" pitchFamily="18" charset="0"/>
          </a:endParaRPr>
        </a:p>
      </dsp:txBody>
      <dsp:txXfrm rot="5400000">
        <a:off x="-251752" y="2922433"/>
        <a:ext cx="1678347" cy="1174843"/>
      </dsp:txXfrm>
    </dsp:sp>
    <dsp:sp modelId="{2FC08E79-825F-41BB-B773-DA08842B0943}">
      <dsp:nvSpPr>
        <dsp:cNvPr id="8" name="Round Same Side Corner Rectangle 7"/>
        <dsp:cNvSpPr/>
      </dsp:nvSpPr>
      <dsp:spPr bwMode="white">
        <a:xfrm rot="5400000">
          <a:off x="3509059" y="333826"/>
          <a:ext cx="1090926" cy="5759357"/>
        </a:xfrm>
        <a:prstGeom prst="round2SameRect">
          <a:avLst/>
        </a:prstGeom>
      </dsp:spPr>
      <dsp:style>
        <a:lnRef idx="2">
          <a:schemeClr val="accent1"/>
        </a:lnRef>
        <a:fillRef idx="1">
          <a:schemeClr val="lt1">
            <a:alpha val="90000"/>
          </a:schemeClr>
        </a:fillRef>
        <a:effectRef idx="0">
          <a:scrgbClr r="0" g="0" b="0"/>
        </a:effectRef>
        <a:fontRef idx="minor"/>
      </dsp:style>
      <dsp:txBody>
        <a:bodyPr rot="-5400000" lIns="92456" tIns="8255" rIns="8255" bIns="8255"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gn="just">
            <a:lnSpc>
              <a:spcPct val="100000"/>
            </a:lnSpc>
            <a:spcBef>
              <a:spcPct val="0"/>
            </a:spcBef>
            <a:spcAft>
              <a:spcPct val="15000"/>
            </a:spcAft>
            <a:buChar char="•"/>
          </a:pPr>
          <a:r>
            <a:rPr lang="en-US" sz="1300" dirty="0" smtClean="0">
              <a:solidFill>
                <a:schemeClr val="dk1"/>
              </a:solidFill>
              <a:latin typeface="Cambria" panose="02040503050406030204" pitchFamily="18" charset="0"/>
              <a:ea typeface="Cambria" panose="02040503050406030204" pitchFamily="18" charset="0"/>
            </a:rPr>
            <a:t>The </a:t>
          </a:r>
          <a:r>
            <a:rPr lang="en-US" sz="1300" b="1" dirty="0" smtClean="0">
              <a:solidFill>
                <a:schemeClr val="dk1"/>
              </a:solidFill>
              <a:latin typeface="Cambria" panose="02040503050406030204" pitchFamily="18" charset="0"/>
              <a:ea typeface="Cambria" panose="02040503050406030204" pitchFamily="18" charset="0"/>
            </a:rPr>
            <a:t>interest income earned is taxable</a:t>
          </a:r>
          <a:r>
            <a:rPr lang="en-US" sz="1300" dirty="0" smtClean="0">
              <a:solidFill>
                <a:schemeClr val="dk1"/>
              </a:solidFill>
              <a:latin typeface="Cambria" panose="02040503050406030204" pitchFamily="18" charset="0"/>
              <a:ea typeface="Cambria" panose="02040503050406030204" pitchFamily="18" charset="0"/>
            </a:rPr>
            <a:t>, depending on the IT slab For FDs.</a:t>
          </a:r>
          <a:endParaRPr lang="en-GB" sz="1300" dirty="0">
            <a:solidFill>
              <a:schemeClr val="dk1"/>
            </a:solidFill>
            <a:latin typeface="Cambria" panose="02040503050406030204" pitchFamily="18" charset="0"/>
            <a:ea typeface="Cambria" panose="02040503050406030204" pitchFamily="18" charset="0"/>
          </a:endParaRPr>
        </a:p>
        <a:p>
          <a:pPr marL="114300" lvl="1" indent="-114300" algn="just">
            <a:lnSpc>
              <a:spcPct val="100000"/>
            </a:lnSpc>
            <a:spcBef>
              <a:spcPct val="0"/>
            </a:spcBef>
            <a:spcAft>
              <a:spcPct val="15000"/>
            </a:spcAft>
            <a:buChar char="•"/>
          </a:pPr>
          <a:r>
            <a:rPr lang="en-US" sz="1300" dirty="0" smtClean="0">
              <a:solidFill>
                <a:schemeClr val="dk1"/>
              </a:solidFill>
              <a:latin typeface="Cambria" panose="02040503050406030204" pitchFamily="18" charset="0"/>
              <a:ea typeface="Cambria" panose="02040503050406030204" pitchFamily="18" charset="0"/>
            </a:rPr>
            <a:t>For REITs &amp; </a:t>
          </a:r>
          <a:r>
            <a:rPr lang="en-US" sz="1300" dirty="0" err="1" smtClean="0">
              <a:solidFill>
                <a:schemeClr val="dk1"/>
              </a:solidFill>
              <a:latin typeface="Cambria" panose="02040503050406030204" pitchFamily="18" charset="0"/>
              <a:ea typeface="Cambria" panose="02040503050406030204" pitchFamily="18" charset="0"/>
            </a:rPr>
            <a:t>InvIts</a:t>
          </a:r>
          <a:r>
            <a:rPr lang="en-US" sz="1300" dirty="0" smtClean="0">
              <a:solidFill>
                <a:schemeClr val="dk1"/>
              </a:solidFill>
              <a:latin typeface="Cambria" panose="02040503050406030204" pitchFamily="18" charset="0"/>
              <a:ea typeface="Cambria" panose="02040503050406030204" pitchFamily="18" charset="0"/>
            </a:rPr>
            <a:t>, the unitholder </a:t>
          </a:r>
          <a:r>
            <a:rPr lang="en-US" sz="1300" b="1" dirty="0" smtClean="0">
              <a:solidFill>
                <a:schemeClr val="dk1"/>
              </a:solidFill>
              <a:latin typeface="Cambria" panose="02040503050406030204" pitchFamily="18" charset="0"/>
              <a:ea typeface="Cambria" panose="02040503050406030204" pitchFamily="18" charset="0"/>
            </a:rPr>
            <a:t>does NOT pay any tax on dividend portion </a:t>
          </a:r>
          <a:r>
            <a:rPr lang="en-US" sz="1300" b="0" i="1" dirty="0" smtClean="0">
              <a:solidFill>
                <a:schemeClr val="dk1"/>
              </a:solidFill>
              <a:latin typeface="Cambria" panose="02040503050406030204" pitchFamily="18" charset="0"/>
              <a:ea typeface="Cambria" panose="02040503050406030204" pitchFamily="18" charset="0"/>
            </a:rPr>
            <a:t>(except if the SPV follows new regime) </a:t>
          </a:r>
          <a:r>
            <a:rPr lang="en-US" sz="1300" dirty="0" smtClean="0">
              <a:solidFill>
                <a:schemeClr val="dk1"/>
              </a:solidFill>
              <a:latin typeface="Cambria" panose="02040503050406030204" pitchFamily="18" charset="0"/>
              <a:ea typeface="Cambria" panose="02040503050406030204" pitchFamily="18" charset="0"/>
            </a:rPr>
            <a:t>of the distributions they receive. </a:t>
          </a:r>
          <a:r>
            <a:rPr lang="en-US" sz="1300" b="1" dirty="0" smtClean="0">
              <a:solidFill>
                <a:schemeClr val="dk1"/>
              </a:solidFill>
              <a:latin typeface="Cambria" panose="02040503050406030204" pitchFamily="18" charset="0"/>
              <a:ea typeface="Cambria" panose="02040503050406030204" pitchFamily="18" charset="0"/>
            </a:rPr>
            <a:t>Interest</a:t>
          </a:r>
          <a:r>
            <a:rPr lang="en-US" sz="1300" dirty="0" smtClean="0">
              <a:solidFill>
                <a:schemeClr val="dk1"/>
              </a:solidFill>
              <a:latin typeface="Cambria" panose="02040503050406030204" pitchFamily="18" charset="0"/>
              <a:ea typeface="Cambria" panose="02040503050406030204" pitchFamily="18" charset="0"/>
            </a:rPr>
            <a:t> Portion is </a:t>
          </a:r>
          <a:r>
            <a:rPr lang="en-US" sz="1300" b="1" dirty="0" smtClean="0">
              <a:solidFill>
                <a:schemeClr val="dk1"/>
              </a:solidFill>
              <a:latin typeface="Cambria" panose="02040503050406030204" pitchFamily="18" charset="0"/>
              <a:ea typeface="Cambria" panose="02040503050406030204" pitchFamily="18" charset="0"/>
            </a:rPr>
            <a:t>taxable</a:t>
          </a:r>
          <a:r>
            <a:rPr lang="en-US" sz="1300" dirty="0" smtClean="0">
              <a:solidFill>
                <a:schemeClr val="dk1"/>
              </a:solidFill>
              <a:latin typeface="Cambria" panose="02040503050406030204" pitchFamily="18" charset="0"/>
              <a:ea typeface="Cambria" panose="02040503050406030204" pitchFamily="18" charset="0"/>
            </a:rPr>
            <a:t> whereas the </a:t>
          </a:r>
          <a:r>
            <a:rPr lang="en-US" sz="1300" b="1" dirty="0" smtClean="0">
              <a:solidFill>
                <a:schemeClr val="dk1"/>
              </a:solidFill>
              <a:latin typeface="Cambria" panose="02040503050406030204" pitchFamily="18" charset="0"/>
              <a:ea typeface="Cambria" panose="02040503050406030204" pitchFamily="18" charset="0"/>
            </a:rPr>
            <a:t>Return of Capital is not subject to any tax.</a:t>
          </a:r>
          <a:endParaRPr lang="en-GB" sz="1300" b="1" dirty="0">
            <a:solidFill>
              <a:schemeClr val="dk1"/>
            </a:solidFill>
            <a:latin typeface="Cambria" panose="02040503050406030204" pitchFamily="18" charset="0"/>
            <a:ea typeface="Cambria" panose="02040503050406030204" pitchFamily="18" charset="0"/>
          </a:endParaRPr>
        </a:p>
      </dsp:txBody>
      <dsp:txXfrm rot="5400000">
        <a:off x="3509059" y="333826"/>
        <a:ext cx="1090926" cy="5759357"/>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4559128" cy="4779962"/>
        <a:chOff x="0" y="0"/>
        <a:chExt cx="4559128" cy="4779962"/>
      </a:xfrm>
    </dsp:grpSpPr>
    <dsp:sp modelId="{04EAC0D2-EFA0-4123-844B-0D12DB2B114C}">
      <dsp:nvSpPr>
        <dsp:cNvPr id="4" name="Hexagon 3"/>
        <dsp:cNvSpPr/>
      </dsp:nvSpPr>
      <dsp:spPr bwMode="white">
        <a:xfrm>
          <a:off x="1339936" y="0"/>
          <a:ext cx="0" cy="0"/>
        </a:xfrm>
        <a:prstGeom prst="hexagon">
          <a:avLst>
            <a:gd name="adj" fmla="val 28899"/>
            <a:gd name="vf" fmla="val 115470"/>
          </a:avLst>
        </a:prstGeom>
      </dsp:spPr>
      <dsp:style>
        <a:lnRef idx="0">
          <a:schemeClr val="accent1"/>
        </a:lnRef>
        <a:fillRef idx="1">
          <a:schemeClr val="accent1">
            <a:tint val="40000"/>
          </a:schemeClr>
        </a:fillRef>
        <a:effectRef idx="0">
          <a:scrgbClr r="0" g="0" b="0"/>
        </a:effectRef>
        <a:fontRef idx="minor"/>
      </dsp:style>
      <dsp:txXfrm>
        <a:off x="1339936" y="0"/>
        <a:ext cx="0" cy="0"/>
      </dsp:txXfrm>
    </dsp:sp>
    <dsp:sp modelId="{FF63DA47-B5DA-489C-868A-A81A231B43F7}">
      <dsp:nvSpPr>
        <dsp:cNvPr id="3" name="Hexagon 2"/>
        <dsp:cNvSpPr/>
      </dsp:nvSpPr>
      <dsp:spPr bwMode="white">
        <a:xfrm>
          <a:off x="2639288" y="1542016"/>
          <a:ext cx="1959969" cy="1695453"/>
        </a:xfrm>
        <a:prstGeom prst="hexagon">
          <a:avLst>
            <a:gd name="adj" fmla="val 28570"/>
            <a:gd name="vf" fmla="val 115470"/>
          </a:avLst>
        </a:prstGeom>
        <a:solidFill>
          <a:srgbClr val="DEE242"/>
        </a:solidFill>
      </dsp:spPr>
      <dsp:style>
        <a:lnRef idx="2">
          <a:schemeClr val="lt1"/>
        </a:lnRef>
        <a:fillRef idx="1">
          <a:schemeClr val="accent1"/>
        </a:fillRef>
        <a:effectRef idx="0">
          <a:scrgbClr r="0" g="0" b="0"/>
        </a:effectRef>
        <a:fontRef idx="minor">
          <a:schemeClr val="lt1"/>
        </a:fontRef>
      </dsp:style>
      <dsp:txBody>
        <a:bodyPr lIns="31750" tIns="31750" rIns="31750" bIns="3175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sz="2500" dirty="0" smtClean="0">
              <a:solidFill>
                <a:schemeClr val="tx1"/>
              </a:solidFill>
              <a:latin typeface="Cambria" panose="02040503050406030204" pitchFamily="18" charset="0"/>
              <a:ea typeface="Cambria" panose="02040503050406030204" pitchFamily="18" charset="0"/>
            </a:rPr>
            <a:t>KEY RISKS</a:t>
          </a:r>
          <a:endParaRPr lang="en-GB" sz="2500" dirty="0">
            <a:solidFill>
              <a:schemeClr val="tx1"/>
            </a:solidFill>
            <a:latin typeface="Cambria" panose="02040503050406030204" pitchFamily="18" charset="0"/>
            <a:ea typeface="Cambria" panose="02040503050406030204" pitchFamily="18" charset="0"/>
          </a:endParaRPr>
        </a:p>
      </dsp:txBody>
      <dsp:txXfrm>
        <a:off x="2639288" y="1542016"/>
        <a:ext cx="1959969" cy="1695453"/>
      </dsp:txXfrm>
    </dsp:sp>
    <dsp:sp modelId="{A12889FB-31C7-4E4D-B9C0-2587A0621178}">
      <dsp:nvSpPr>
        <dsp:cNvPr id="6" name="Hexagon 5"/>
        <dsp:cNvSpPr/>
      </dsp:nvSpPr>
      <dsp:spPr bwMode="white">
        <a:xfrm>
          <a:off x="3866605" y="730856"/>
          <a:ext cx="739491" cy="637169"/>
        </a:xfrm>
        <a:prstGeom prst="hexagon">
          <a:avLst>
            <a:gd name="adj" fmla="val 28899"/>
            <a:gd name="vf" fmla="val 115470"/>
          </a:avLst>
        </a:prstGeom>
      </dsp:spPr>
      <dsp:style>
        <a:lnRef idx="0">
          <a:schemeClr val="accent1"/>
        </a:lnRef>
        <a:fillRef idx="1">
          <a:schemeClr val="accent1">
            <a:tint val="40000"/>
          </a:schemeClr>
        </a:fillRef>
        <a:effectRef idx="0">
          <a:scrgbClr r="0" g="0" b="0"/>
        </a:effectRef>
        <a:fontRef idx="minor"/>
      </dsp:style>
      <dsp:txXfrm>
        <a:off x="3866605" y="730856"/>
        <a:ext cx="739491" cy="637169"/>
      </dsp:txXfrm>
    </dsp:sp>
    <dsp:sp modelId="{112D4D30-E624-422F-80DB-F1AB4C426182}">
      <dsp:nvSpPr>
        <dsp:cNvPr id="5" name="Hexagon 4"/>
        <dsp:cNvSpPr/>
      </dsp:nvSpPr>
      <dsp:spPr bwMode="white">
        <a:xfrm>
          <a:off x="2819829" y="0"/>
          <a:ext cx="1606181" cy="1389535"/>
        </a:xfrm>
        <a:prstGeom prst="hexagon">
          <a:avLst>
            <a:gd name="adj" fmla="val 28570"/>
            <a:gd name="vf" fmla="val 115470"/>
          </a:avLst>
        </a:prstGeom>
        <a:solidFill>
          <a:srgbClr val="C00000"/>
        </a:solidFill>
      </dsp:spPr>
      <dsp:style>
        <a:lnRef idx="2">
          <a:schemeClr val="lt1"/>
        </a:lnRef>
        <a:fillRef idx="1">
          <a:schemeClr val="accent1"/>
        </a:fillRef>
        <a:effectRef idx="0">
          <a:scrgbClr r="0" g="0" b="0"/>
        </a:effectRef>
        <a:fontRef idx="minor">
          <a:schemeClr val="lt1"/>
        </a:fontRef>
      </dsp:style>
      <dsp:txBody>
        <a:bodyPr lIns="19050" tIns="19050" rIns="19050" bIns="1905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dirty="0" smtClean="0">
              <a:latin typeface="Cambria" panose="02040503050406030204" pitchFamily="18" charset="0"/>
              <a:ea typeface="Cambria" panose="02040503050406030204" pitchFamily="18" charset="0"/>
            </a:rPr>
            <a:t>Asset Risk</a:t>
          </a:r>
          <a:endParaRPr lang="en-GB" dirty="0">
            <a:latin typeface="Cambria" panose="02040503050406030204" pitchFamily="18" charset="0"/>
            <a:ea typeface="Cambria" panose="02040503050406030204" pitchFamily="18" charset="0"/>
          </a:endParaRPr>
        </a:p>
      </dsp:txBody>
      <dsp:txXfrm>
        <a:off x="2819829" y="0"/>
        <a:ext cx="1606181" cy="1389535"/>
      </dsp:txXfrm>
    </dsp:sp>
    <dsp:sp modelId="{CF794B61-943B-4002-9106-0CFDEE83C546}">
      <dsp:nvSpPr>
        <dsp:cNvPr id="8" name="Hexagon 7"/>
        <dsp:cNvSpPr/>
      </dsp:nvSpPr>
      <dsp:spPr bwMode="white">
        <a:xfrm>
          <a:off x="4729648" y="1922023"/>
          <a:ext cx="739491" cy="637169"/>
        </a:xfrm>
        <a:prstGeom prst="hexagon">
          <a:avLst>
            <a:gd name="adj" fmla="val 28899"/>
            <a:gd name="vf" fmla="val 115470"/>
          </a:avLst>
        </a:prstGeom>
      </dsp:spPr>
      <dsp:style>
        <a:lnRef idx="0">
          <a:schemeClr val="accent1"/>
        </a:lnRef>
        <a:fillRef idx="1">
          <a:schemeClr val="accent1">
            <a:tint val="40000"/>
          </a:schemeClr>
        </a:fillRef>
        <a:effectRef idx="0">
          <a:scrgbClr r="0" g="0" b="0"/>
        </a:effectRef>
        <a:fontRef idx="minor"/>
      </dsp:style>
      <dsp:txXfrm>
        <a:off x="4729648" y="1922023"/>
        <a:ext cx="739491" cy="637169"/>
      </dsp:txXfrm>
    </dsp:sp>
    <dsp:sp modelId="{2550A235-21CE-4AEA-80CE-63D7488FBEB9}">
      <dsp:nvSpPr>
        <dsp:cNvPr id="7" name="Hexagon 6"/>
        <dsp:cNvSpPr/>
      </dsp:nvSpPr>
      <dsp:spPr bwMode="white">
        <a:xfrm>
          <a:off x="4292883" y="854657"/>
          <a:ext cx="1606181" cy="1389535"/>
        </a:xfrm>
        <a:prstGeom prst="hexagon">
          <a:avLst>
            <a:gd name="adj" fmla="val 28570"/>
            <a:gd name="vf" fmla="val 115470"/>
          </a:avLst>
        </a:prstGeom>
        <a:solidFill>
          <a:schemeClr val="accent6"/>
        </a:solidFill>
      </dsp:spPr>
      <dsp:style>
        <a:lnRef idx="2">
          <a:schemeClr val="lt1"/>
        </a:lnRef>
        <a:fillRef idx="1">
          <a:schemeClr val="accent1"/>
        </a:fillRef>
        <a:effectRef idx="0">
          <a:scrgbClr r="0" g="0" b="0"/>
        </a:effectRef>
        <a:fontRef idx="minor">
          <a:schemeClr val="lt1"/>
        </a:fontRef>
      </dsp:style>
      <dsp:txBody>
        <a:bodyPr lIns="19050" tIns="19050" rIns="19050" bIns="1905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dirty="0" smtClean="0">
              <a:latin typeface="Cambria" panose="02040503050406030204" pitchFamily="18" charset="0"/>
              <a:ea typeface="Cambria" panose="02040503050406030204" pitchFamily="18" charset="0"/>
            </a:rPr>
            <a:t>Regulatory Risk</a:t>
          </a:r>
          <a:endParaRPr lang="en-GB" dirty="0">
            <a:latin typeface="Cambria" panose="02040503050406030204" pitchFamily="18" charset="0"/>
            <a:ea typeface="Cambria" panose="02040503050406030204" pitchFamily="18" charset="0"/>
          </a:endParaRPr>
        </a:p>
      </dsp:txBody>
      <dsp:txXfrm>
        <a:off x="4292883" y="854657"/>
        <a:ext cx="1606181" cy="1389535"/>
      </dsp:txXfrm>
    </dsp:sp>
    <dsp:sp modelId="{71FE48FE-F2A2-4756-B7C1-EE384C4CC8E6}">
      <dsp:nvSpPr>
        <dsp:cNvPr id="10" name="Hexagon 9"/>
        <dsp:cNvSpPr/>
      </dsp:nvSpPr>
      <dsp:spPr bwMode="white">
        <a:xfrm>
          <a:off x="4130122" y="3266626"/>
          <a:ext cx="739491" cy="637169"/>
        </a:xfrm>
        <a:prstGeom prst="hexagon">
          <a:avLst>
            <a:gd name="adj" fmla="val 28899"/>
            <a:gd name="vf" fmla="val 115470"/>
          </a:avLst>
        </a:prstGeom>
      </dsp:spPr>
      <dsp:style>
        <a:lnRef idx="0">
          <a:schemeClr val="accent1"/>
        </a:lnRef>
        <a:fillRef idx="1">
          <a:schemeClr val="accent1">
            <a:tint val="40000"/>
          </a:schemeClr>
        </a:fillRef>
        <a:effectRef idx="0">
          <a:scrgbClr r="0" g="0" b="0"/>
        </a:effectRef>
        <a:fontRef idx="minor"/>
      </dsp:style>
      <dsp:txXfrm>
        <a:off x="4130122" y="3266626"/>
        <a:ext cx="739491" cy="637169"/>
      </dsp:txXfrm>
    </dsp:sp>
    <dsp:sp modelId="{D27CF4E9-C2B8-4F11-9E60-E8151412896B}">
      <dsp:nvSpPr>
        <dsp:cNvPr id="9" name="Hexagon 8"/>
        <dsp:cNvSpPr/>
      </dsp:nvSpPr>
      <dsp:spPr bwMode="white">
        <a:xfrm>
          <a:off x="4292883" y="2534814"/>
          <a:ext cx="1606181" cy="1389535"/>
        </a:xfrm>
        <a:prstGeom prst="hexagon">
          <a:avLst>
            <a:gd name="adj" fmla="val 28570"/>
            <a:gd name="vf" fmla="val 115470"/>
          </a:avLst>
        </a:prstGeom>
        <a:solidFill>
          <a:schemeClr val="accent4"/>
        </a:solidFill>
      </dsp:spPr>
      <dsp:style>
        <a:lnRef idx="2">
          <a:schemeClr val="lt1"/>
        </a:lnRef>
        <a:fillRef idx="1">
          <a:schemeClr val="accent1"/>
        </a:fillRef>
        <a:effectRef idx="0">
          <a:scrgbClr r="0" g="0" b="0"/>
        </a:effectRef>
        <a:fontRef idx="minor">
          <a:schemeClr val="lt1"/>
        </a:fontRef>
      </dsp:style>
      <dsp:txBody>
        <a:bodyPr lIns="19050" tIns="19050" rIns="19050" bIns="1905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dirty="0" smtClean="0">
              <a:latin typeface="Cambria" panose="02040503050406030204" pitchFamily="18" charset="0"/>
              <a:ea typeface="Cambria" panose="02040503050406030204" pitchFamily="18" charset="0"/>
            </a:rPr>
            <a:t>Interest Risk</a:t>
          </a:r>
          <a:endParaRPr lang="en-GB" dirty="0">
            <a:latin typeface="Cambria" panose="02040503050406030204" pitchFamily="18" charset="0"/>
            <a:ea typeface="Cambria" panose="02040503050406030204" pitchFamily="18" charset="0"/>
          </a:endParaRPr>
        </a:p>
      </dsp:txBody>
      <dsp:txXfrm>
        <a:off x="4292883" y="2534814"/>
        <a:ext cx="1606181" cy="1389535"/>
      </dsp:txXfrm>
    </dsp:sp>
    <dsp:sp modelId="{F555F47F-E9C3-473F-989B-D421AE6A0A5C}">
      <dsp:nvSpPr>
        <dsp:cNvPr id="12" name="Hexagon 11"/>
        <dsp:cNvSpPr/>
      </dsp:nvSpPr>
      <dsp:spPr bwMode="white">
        <a:xfrm>
          <a:off x="2642935" y="3406201"/>
          <a:ext cx="739491" cy="637169"/>
        </a:xfrm>
        <a:prstGeom prst="hexagon">
          <a:avLst>
            <a:gd name="adj" fmla="val 28899"/>
            <a:gd name="vf" fmla="val 115470"/>
          </a:avLst>
        </a:prstGeom>
      </dsp:spPr>
      <dsp:style>
        <a:lnRef idx="0">
          <a:schemeClr val="accent1"/>
        </a:lnRef>
        <a:fillRef idx="1">
          <a:schemeClr val="accent1">
            <a:tint val="40000"/>
          </a:schemeClr>
        </a:fillRef>
        <a:effectRef idx="0">
          <a:scrgbClr r="0" g="0" b="0"/>
        </a:effectRef>
        <a:fontRef idx="minor"/>
      </dsp:style>
      <dsp:txXfrm>
        <a:off x="2642935" y="3406201"/>
        <a:ext cx="739491" cy="637169"/>
      </dsp:txXfrm>
    </dsp:sp>
    <dsp:sp modelId="{5F09A5D1-97C1-4AF4-8C0F-758A4317A664}">
      <dsp:nvSpPr>
        <dsp:cNvPr id="11" name="Hexagon 10"/>
        <dsp:cNvSpPr/>
      </dsp:nvSpPr>
      <dsp:spPr bwMode="white">
        <a:xfrm>
          <a:off x="2819829" y="3390427"/>
          <a:ext cx="1606181" cy="1389535"/>
        </a:xfrm>
        <a:prstGeom prst="hexagon">
          <a:avLst>
            <a:gd name="adj" fmla="val 28570"/>
            <a:gd name="vf" fmla="val 115470"/>
          </a:avLst>
        </a:prstGeom>
        <a:solidFill>
          <a:schemeClr val="accent5">
            <a:lumMod val="75000"/>
          </a:schemeClr>
        </a:solidFill>
      </dsp:spPr>
      <dsp:style>
        <a:lnRef idx="2">
          <a:schemeClr val="lt1"/>
        </a:lnRef>
        <a:fillRef idx="1">
          <a:schemeClr val="accent1"/>
        </a:fillRef>
        <a:effectRef idx="0">
          <a:scrgbClr r="0" g="0" b="0"/>
        </a:effectRef>
        <a:fontRef idx="minor">
          <a:schemeClr val="lt1"/>
        </a:fontRef>
      </dsp:style>
      <dsp:txBody>
        <a:bodyPr lIns="19050" tIns="19050" rIns="19050" bIns="1905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dirty="0" smtClean="0">
              <a:latin typeface="Cambria" panose="02040503050406030204" pitchFamily="18" charset="0"/>
              <a:ea typeface="Cambria" panose="02040503050406030204" pitchFamily="18" charset="0"/>
            </a:rPr>
            <a:t>Inflation Risk</a:t>
          </a:r>
          <a:endParaRPr lang="en-GB" dirty="0">
            <a:latin typeface="Cambria" panose="02040503050406030204" pitchFamily="18" charset="0"/>
            <a:ea typeface="Cambria" panose="02040503050406030204" pitchFamily="18" charset="0"/>
          </a:endParaRPr>
        </a:p>
      </dsp:txBody>
      <dsp:txXfrm>
        <a:off x="2819829" y="3390427"/>
        <a:ext cx="1606181" cy="1389535"/>
      </dsp:txXfrm>
    </dsp:sp>
    <dsp:sp modelId="{4705D35E-D2AD-417B-858C-3188E7368948}">
      <dsp:nvSpPr>
        <dsp:cNvPr id="14" name="Hexagon 13"/>
        <dsp:cNvSpPr/>
      </dsp:nvSpPr>
      <dsp:spPr bwMode="white">
        <a:xfrm>
          <a:off x="1765759" y="2215512"/>
          <a:ext cx="739491" cy="637169"/>
        </a:xfrm>
        <a:prstGeom prst="hexagon">
          <a:avLst>
            <a:gd name="adj" fmla="val 28899"/>
            <a:gd name="vf" fmla="val 115470"/>
          </a:avLst>
        </a:prstGeom>
      </dsp:spPr>
      <dsp:style>
        <a:lnRef idx="0">
          <a:schemeClr val="accent1"/>
        </a:lnRef>
        <a:fillRef idx="1">
          <a:schemeClr val="accent1">
            <a:tint val="40000"/>
          </a:schemeClr>
        </a:fillRef>
        <a:effectRef idx="0">
          <a:scrgbClr r="0" g="0" b="0"/>
        </a:effectRef>
        <a:fontRef idx="minor"/>
      </dsp:style>
      <dsp:txXfrm>
        <a:off x="1765759" y="2215512"/>
        <a:ext cx="739491" cy="637169"/>
      </dsp:txXfrm>
    </dsp:sp>
    <dsp:sp modelId="{1D52706D-DD5C-4410-8E88-D714B487C098}">
      <dsp:nvSpPr>
        <dsp:cNvPr id="13" name="Hexagon 12"/>
        <dsp:cNvSpPr/>
      </dsp:nvSpPr>
      <dsp:spPr bwMode="white">
        <a:xfrm>
          <a:off x="1339936" y="2535770"/>
          <a:ext cx="1606181" cy="1389535"/>
        </a:xfrm>
        <a:prstGeom prst="hexagon">
          <a:avLst>
            <a:gd name="adj" fmla="val 28570"/>
            <a:gd name="vf" fmla="val 115470"/>
          </a:avLst>
        </a:prstGeom>
        <a:solidFill>
          <a:srgbClr val="002060"/>
        </a:solidFill>
      </dsp:spPr>
      <dsp:style>
        <a:lnRef idx="2">
          <a:schemeClr val="lt1"/>
        </a:lnRef>
        <a:fillRef idx="1">
          <a:schemeClr val="accent1"/>
        </a:fillRef>
        <a:effectRef idx="0">
          <a:scrgbClr r="0" g="0" b="0"/>
        </a:effectRef>
        <a:fontRef idx="minor">
          <a:schemeClr val="lt1"/>
        </a:fontRef>
      </dsp:style>
      <dsp:txBody>
        <a:bodyPr lIns="19050" tIns="19050" rIns="19050" bIns="1905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dirty="0" smtClean="0">
              <a:latin typeface="Cambria" panose="02040503050406030204" pitchFamily="18" charset="0"/>
              <a:ea typeface="Cambria" panose="02040503050406030204" pitchFamily="18" charset="0"/>
            </a:rPr>
            <a:t>No Guaranteed Distribution</a:t>
          </a:r>
          <a:endParaRPr lang="en-GB" dirty="0">
            <a:latin typeface="Cambria" panose="02040503050406030204" pitchFamily="18" charset="0"/>
            <a:ea typeface="Cambria" panose="02040503050406030204" pitchFamily="18" charset="0"/>
          </a:endParaRPr>
        </a:p>
      </dsp:txBody>
      <dsp:txXfrm>
        <a:off x="1339936" y="2535770"/>
        <a:ext cx="1606181" cy="1389535"/>
      </dsp:txXfrm>
    </dsp:sp>
    <dsp:sp modelId="{A66A4FC4-3B1C-4AE0-969E-852CBD7CBA90}">
      <dsp:nvSpPr>
        <dsp:cNvPr id="15" name="Hexagon 14"/>
        <dsp:cNvSpPr/>
      </dsp:nvSpPr>
      <dsp:spPr bwMode="white">
        <a:xfrm>
          <a:off x="1339936" y="852745"/>
          <a:ext cx="1606181" cy="1389535"/>
        </a:xfrm>
        <a:prstGeom prst="hexagon">
          <a:avLst>
            <a:gd name="adj" fmla="val 28570"/>
            <a:gd name="vf" fmla="val 115470"/>
          </a:avLst>
        </a:prstGeom>
        <a:solidFill>
          <a:srgbClr val="00602B"/>
        </a:solidFill>
      </dsp:spPr>
      <dsp:style>
        <a:lnRef idx="2">
          <a:schemeClr val="lt1"/>
        </a:lnRef>
        <a:fillRef idx="1">
          <a:schemeClr val="accent1"/>
        </a:fillRef>
        <a:effectRef idx="0">
          <a:scrgbClr r="0" g="0" b="0"/>
        </a:effectRef>
        <a:fontRef idx="minor">
          <a:schemeClr val="lt1"/>
        </a:fontRef>
      </dsp:style>
      <dsp:txBody>
        <a:bodyPr lIns="19050" tIns="19050" rIns="19050" bIns="1905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dirty="0" smtClean="0">
              <a:latin typeface="Cambria" panose="02040503050406030204" pitchFamily="18" charset="0"/>
              <a:ea typeface="Cambria" panose="02040503050406030204" pitchFamily="18" charset="0"/>
            </a:rPr>
            <a:t>High Capital Venture</a:t>
          </a:r>
          <a:endParaRPr lang="en-GB" dirty="0">
            <a:latin typeface="Cambria" panose="02040503050406030204" pitchFamily="18" charset="0"/>
            <a:ea typeface="Cambria" panose="02040503050406030204" pitchFamily="18" charset="0"/>
          </a:endParaRPr>
        </a:p>
      </dsp:txBody>
      <dsp:txXfrm>
        <a:off x="1339936" y="852745"/>
        <a:ext cx="1606181" cy="1389535"/>
      </dsp:txXfrm>
    </dsp:sp>
  </dsp:spTree>
</dsp:drawing>
</file>

<file path=ppt/diagrams/layout1.xml><?xml version="1.0" encoding="utf-8"?>
<dgm:layoutDef xmlns:dgm="http://schemas.openxmlformats.org/drawingml/2006/diagram" xmlns:a="http://schemas.openxmlformats.org/drawingml/2006/main" uniqueId="urn:microsoft.com/office/officeart/2005/8/layout/radial6#1">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dstNode" val="node"/>
                    <dgm:param type="begSty" val="noArr"/>
                    <dgm:param type="endSty" val="noArr"/>
                    <dgm:param type="connRout" val="curve"/>
                    <dgm:param type="begPts" val="ctr"/>
                    <dgm:param type="endPts" val="ctr"/>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srcNode" val="dummyConnPt"/>
                    <dgm:param type="dstNode" val="dummyConnPt"/>
                    <dgm:param type="begSty" val="noArr"/>
                    <dgm:param type="endSty" val="noArr"/>
                    <dgm:param type="connRout" val="longCurve"/>
                    <dgm:param type="begPts" val="bCtr"/>
                    <dgm:param type="endPts" val="tCtr"/>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type="chevron" r:blip="" rot="90">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type="round2SameRect" r:blip="" rot="90">
                <dgm:adjLst/>
              </dgm:shape>
            </dgm:if>
            <dgm:else name="Name6">
              <dgm:alg type="tx">
                <dgm:param type="stBulletLvl" val="1"/>
                <dgm:param type="txAnchorVertCh" val="mid"/>
              </dgm:alg>
              <dgm:shape xmlns:r="http://schemas.openxmlformats.org/officeDocument/2006/relationships" type="round2SameRect" r:blip="" rot="-90">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1F1909-3C8C-45D9-A65A-1B011E0675A7}" type="datetimeFigureOut">
              <a:rPr lang="en-GB" smtClean="0"/>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818205-E342-4A75-B8FE-A4691ECC7F35}" type="slidenum">
              <a:rPr lang="en-GB" smtClean="0"/>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818205-E342-4A75-B8FE-A4691ECC7F35}" type="slidenum">
              <a:rPr lang="en-GB" smtClean="0"/>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Cambria" panose="02040503050406030204" pitchFamily="18" charset="0"/>
              <a:ea typeface="Cambria" panose="02040503050406030204" pitchFamily="18" charset="0"/>
            </a:endParaRPr>
          </a:p>
        </p:txBody>
      </p:sp>
      <p:sp>
        <p:nvSpPr>
          <p:cNvPr id="4" name="Slide Number Placeholder 3"/>
          <p:cNvSpPr>
            <a:spLocks noGrp="1"/>
          </p:cNvSpPr>
          <p:nvPr>
            <p:ph type="sldNum" sz="quarter" idx="10"/>
          </p:nvPr>
        </p:nvSpPr>
        <p:spPr/>
        <p:txBody>
          <a:bodyPr/>
          <a:lstStyle/>
          <a:p>
            <a:fld id="{BD818205-E342-4A75-B8FE-A4691ECC7F35}" type="slidenum">
              <a:rPr lang="en-GB" smtClean="0"/>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D818205-E342-4A75-B8FE-A4691ECC7F35}" type="slidenum">
              <a:rPr lang="en-GB" smtClean="0"/>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F8C09F8-C7FE-437A-94DC-EA3326F2CCBC}"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GB"/>
          </a:p>
        </p:txBody>
      </p:sp>
      <p:sp>
        <p:nvSpPr>
          <p:cNvPr id="4" name="Date Placeholder 3"/>
          <p:cNvSpPr>
            <a:spLocks noGrp="1"/>
          </p:cNvSpPr>
          <p:nvPr>
            <p:ph type="dt" sz="half" idx="10"/>
          </p:nvPr>
        </p:nvSpPr>
        <p:spPr/>
        <p:txBody>
          <a:bodyPr/>
          <a:lstStyle/>
          <a:p>
            <a:fld id="{2E70197C-3810-497D-B3F4-3D09973FCCD6}"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GB"/>
          </a:p>
        </p:txBody>
      </p:sp>
      <p:sp>
        <p:nvSpPr>
          <p:cNvPr id="4" name="Date Placeholder 3"/>
          <p:cNvSpPr>
            <a:spLocks noGrp="1"/>
          </p:cNvSpPr>
          <p:nvPr>
            <p:ph type="dt" sz="half" idx="10"/>
          </p:nvPr>
        </p:nvSpPr>
        <p:spPr/>
        <p:txBody>
          <a:bodyPr/>
          <a:lstStyle/>
          <a:p>
            <a:fld id="{2F75C69A-F733-4DA4-AFA5-96A8C3352924}"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GB"/>
          </a:p>
        </p:txBody>
      </p:sp>
      <p:sp>
        <p:nvSpPr>
          <p:cNvPr id="4" name="Date Placeholder 3"/>
          <p:cNvSpPr>
            <a:spLocks noGrp="1"/>
          </p:cNvSpPr>
          <p:nvPr>
            <p:ph type="dt" sz="half" idx="10"/>
          </p:nvPr>
        </p:nvSpPr>
        <p:spPr/>
        <p:txBody>
          <a:bodyPr/>
          <a:lstStyle/>
          <a:p>
            <a:fld id="{6EA39831-D561-47E5-942A-DC383F747130}"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A7D711A-9CD4-4041-A292-FCCE041A518F}"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GB"/>
          </a:p>
        </p:txBody>
      </p:sp>
      <p:sp>
        <p:nvSpPr>
          <p:cNvPr id="5" name="Date Placeholder 4"/>
          <p:cNvSpPr>
            <a:spLocks noGrp="1"/>
          </p:cNvSpPr>
          <p:nvPr>
            <p:ph type="dt" sz="half" idx="10"/>
          </p:nvPr>
        </p:nvSpPr>
        <p:spPr/>
        <p:txBody>
          <a:bodyPr/>
          <a:lstStyle/>
          <a:p>
            <a:fld id="{D7F1986E-C4F3-46FD-BA35-D8754799358E}"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GB"/>
          </a:p>
        </p:txBody>
      </p:sp>
      <p:sp>
        <p:nvSpPr>
          <p:cNvPr id="7" name="Date Placeholder 6"/>
          <p:cNvSpPr>
            <a:spLocks noGrp="1"/>
          </p:cNvSpPr>
          <p:nvPr>
            <p:ph type="dt" sz="half" idx="10"/>
          </p:nvPr>
        </p:nvSpPr>
        <p:spPr/>
        <p:txBody>
          <a:bodyPr/>
          <a:lstStyle/>
          <a:p>
            <a:fld id="{F43F7150-5FBD-43C9-A9E2-0CE9BAF565F5}" type="datetime1">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A6810DC-B8C3-4187-93C7-0F5D6CAD87C6}" type="datetime1">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A659BB-158B-4D5F-B962-0DF6FE114103}" type="datetime1">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503744C-2277-4951-897A-362242A46F39}"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78D28DF-45F8-4529-8C30-A74CD2CE89EB}"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60000"/>
                <a:lumOff val="40000"/>
              </a:schemeClr>
            </a:gs>
            <a:gs pos="23000">
              <a:schemeClr val="accent1">
                <a:lumMod val="20000"/>
                <a:lumOff val="80000"/>
              </a:schemeClr>
            </a:gs>
            <a:gs pos="100000">
              <a:schemeClr val="bg1"/>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2E3D08-F6A9-4B74-A34A-EEC2D7DEE4D8}" type="datetime1">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microsoft.com/office/2007/relationships/hdphoto" Target="../media/image3.wdp"/><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hyperlink" Target="http://www.prssb.com/" TargetMode="Externa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2.jpeg"/><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png"/><Relationship Id="rId2" Type="http://schemas.openxmlformats.org/officeDocument/2006/relationships/image" Target="../media/image14.png"/><Relationship Id="rId1" Type="http://schemas.openxmlformats.org/officeDocument/2006/relationships/image" Target="../media/image1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png"/><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9" Type="http://schemas.openxmlformats.org/officeDocument/2006/relationships/hyperlink" Target="http://www.instagram.com/prssbltd" TargetMode="External"/><Relationship Id="rId8" Type="http://schemas.openxmlformats.org/officeDocument/2006/relationships/image" Target="../media/image17.png"/><Relationship Id="rId7" Type="http://schemas.openxmlformats.org/officeDocument/2006/relationships/hyperlink" Target="https://www.linkedin.com/company/prssbltd" TargetMode="External"/><Relationship Id="rId6" Type="http://schemas.openxmlformats.org/officeDocument/2006/relationships/image" Target="../media/image16.png"/><Relationship Id="rId5" Type="http://schemas.openxmlformats.org/officeDocument/2006/relationships/hyperlink" Target="https://twitter.com/prssbltd" TargetMode="External"/><Relationship Id="rId4" Type="http://schemas.openxmlformats.org/officeDocument/2006/relationships/image" Target="../media/image15.png"/><Relationship Id="rId3" Type="http://schemas.openxmlformats.org/officeDocument/2006/relationships/hyperlink" Target="https://www.facebook.com/prssbltd/" TargetMode="External"/><Relationship Id="rId2" Type="http://schemas.openxmlformats.org/officeDocument/2006/relationships/hyperlink" Target="mailto:info@prssb.com" TargetMode="External"/><Relationship Id="rId15" Type="http://schemas.openxmlformats.org/officeDocument/2006/relationships/notesSlide" Target="../notesSlides/notesSlide2.xml"/><Relationship Id="rId14" Type="http://schemas.openxmlformats.org/officeDocument/2006/relationships/slideLayout" Target="../slideLayouts/slideLayout2.xml"/><Relationship Id="rId13" Type="http://schemas.openxmlformats.org/officeDocument/2006/relationships/image" Target="../media/image1.png"/><Relationship Id="rId12" Type="http://schemas.openxmlformats.org/officeDocument/2006/relationships/image" Target="../media/image19.png"/><Relationship Id="rId11" Type="http://schemas.openxmlformats.org/officeDocument/2006/relationships/hyperlink" Target="http://www.youtube.com/prssbltd" TargetMode="External"/><Relationship Id="rId10" Type="http://schemas.openxmlformats.org/officeDocument/2006/relationships/image" Target="../media/image18.png"/><Relationship Id="rId1" Type="http://schemas.openxmlformats.org/officeDocument/2006/relationships/hyperlink" Target="http://www.prssb.com/"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1"/>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pic>
        <p:nvPicPr>
          <p:cNvPr id="7" name="Picture 6" descr="jkohj"/>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Effect>
                      <a14:brightnessContrast bright="62000"/>
                    </a14:imgEffect>
                  </a14:imgLayer>
                </a14:imgProps>
              </a:ext>
              <a:ext uri="{28A0092B-C50C-407E-A947-70E740481C1C}">
                <a14:useLocalDpi xmlns:a14="http://schemas.microsoft.com/office/drawing/2010/main" val="0"/>
              </a:ext>
            </a:extLst>
          </a:blip>
          <a:stretch>
            <a:fillRect/>
          </a:stretch>
        </p:blipFill>
        <p:spPr>
          <a:xfrm>
            <a:off x="381000" y="1066800"/>
            <a:ext cx="9212132" cy="4876800"/>
          </a:xfrm>
          <a:prstGeom prst="rect">
            <a:avLst/>
          </a:prstGeom>
          <a:noFill/>
          <a:ln>
            <a:noFill/>
          </a:ln>
        </p:spPr>
      </p:pic>
      <p:sp>
        <p:nvSpPr>
          <p:cNvPr id="8" name="Rectangle 7"/>
          <p:cNvSpPr/>
          <p:nvPr/>
        </p:nvSpPr>
        <p:spPr>
          <a:xfrm>
            <a:off x="4114800" y="1904999"/>
            <a:ext cx="3733800" cy="3323987"/>
          </a:xfrm>
          <a:prstGeom prst="rect">
            <a:avLst/>
          </a:prstGeom>
          <a:noFill/>
        </p:spPr>
        <p:txBody>
          <a:bodyPr wrap="square" lIns="91440" tIns="45720" rIns="91440" bIns="45720">
            <a:spAutoFit/>
          </a:bodyPr>
          <a:lstStyle/>
          <a:p>
            <a:pPr algn="ctr"/>
            <a:r>
              <a:rPr lang="en-US" sz="7000" b="1" dirty="0" err="1"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InvITs</a:t>
            </a:r>
            <a:r>
              <a:rPr lang="en-US" sz="7000" b="1" dirty="0"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 </a:t>
            </a:r>
            <a:endParaRPr lang="en-US" sz="7000" b="1" dirty="0"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endParaRPr>
          </a:p>
          <a:p>
            <a:pPr algn="ctr"/>
            <a:r>
              <a:rPr lang="en-US" sz="7000" b="1" dirty="0"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&amp;</a:t>
            </a:r>
            <a:endParaRPr lang="en-US" sz="7000" b="1" dirty="0">
              <a:ln w="10541" cmpd="sng">
                <a:solidFill>
                  <a:schemeClr val="accent1">
                    <a:shade val="88000"/>
                    <a:satMod val="110000"/>
                  </a:schemeClr>
                </a:solidFill>
                <a:prstDash val="solid"/>
              </a:ln>
              <a:latin typeface="Cambria" panose="02040503050406030204" pitchFamily="18" charset="0"/>
              <a:ea typeface="Cambria" panose="02040503050406030204" pitchFamily="18" charset="0"/>
            </a:endParaRPr>
          </a:p>
          <a:p>
            <a:pPr algn="ctr"/>
            <a:r>
              <a:rPr lang="en-US" sz="7000" b="1" cap="none" spc="0" smtClean="0">
                <a:ln w="10541" cmpd="sng">
                  <a:solidFill>
                    <a:schemeClr val="accent1">
                      <a:shade val="88000"/>
                      <a:satMod val="110000"/>
                    </a:schemeClr>
                  </a:solidFill>
                  <a:prstDash val="solid"/>
                </a:ln>
                <a:effectLst/>
                <a:latin typeface="Cambria" panose="02040503050406030204" pitchFamily="18" charset="0"/>
                <a:ea typeface="Cambria" panose="02040503050406030204" pitchFamily="18" charset="0"/>
              </a:rPr>
              <a:t>REITs </a:t>
            </a:r>
            <a:endParaRPr lang="en-US" sz="7000" b="1" cap="none" spc="0" dirty="0" smtClean="0">
              <a:ln w="10541" cmpd="sng">
                <a:solidFill>
                  <a:schemeClr val="accent1">
                    <a:shade val="88000"/>
                    <a:satMod val="110000"/>
                  </a:schemeClr>
                </a:solidFill>
                <a:prstDash val="solid"/>
              </a:ln>
              <a:effectLst/>
              <a:latin typeface="Cambria" panose="02040503050406030204" pitchFamily="18" charset="0"/>
              <a:ea typeface="Cambria" panose="02040503050406030204" pitchFamily="18"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grpSp>
        <p:nvGrpSpPr>
          <p:cNvPr id="3" name="Group 2"/>
          <p:cNvGrpSpPr/>
          <p:nvPr/>
        </p:nvGrpSpPr>
        <p:grpSpPr>
          <a:xfrm>
            <a:off x="816176" y="774213"/>
            <a:ext cx="6629399" cy="2547533"/>
            <a:chOff x="609600" y="1381175"/>
            <a:chExt cx="7696200" cy="4867224"/>
          </a:xfrm>
        </p:grpSpPr>
        <p:grpSp>
          <p:nvGrpSpPr>
            <p:cNvPr id="85" name="Group 84"/>
            <p:cNvGrpSpPr/>
            <p:nvPr/>
          </p:nvGrpSpPr>
          <p:grpSpPr>
            <a:xfrm>
              <a:off x="609600" y="2008385"/>
              <a:ext cx="7696200" cy="4240014"/>
              <a:chOff x="750069" y="1206183"/>
              <a:chExt cx="6946131" cy="2846511"/>
            </a:xfrm>
          </p:grpSpPr>
          <p:grpSp>
            <p:nvGrpSpPr>
              <p:cNvPr id="79" name="Group 78"/>
              <p:cNvGrpSpPr/>
              <p:nvPr/>
            </p:nvGrpSpPr>
            <p:grpSpPr>
              <a:xfrm>
                <a:off x="750069" y="1206183"/>
                <a:ext cx="6946131" cy="2299546"/>
                <a:chOff x="750066" y="1161505"/>
                <a:chExt cx="6853362" cy="2703880"/>
              </a:xfrm>
            </p:grpSpPr>
            <p:grpSp>
              <p:nvGrpSpPr>
                <p:cNvPr id="69" name="Group 68"/>
                <p:cNvGrpSpPr/>
                <p:nvPr/>
              </p:nvGrpSpPr>
              <p:grpSpPr>
                <a:xfrm>
                  <a:off x="750066" y="1161505"/>
                  <a:ext cx="5439270" cy="2703880"/>
                  <a:chOff x="868085" y="1219200"/>
                  <a:chExt cx="6305560" cy="2420399"/>
                </a:xfrm>
              </p:grpSpPr>
              <p:grpSp>
                <p:nvGrpSpPr>
                  <p:cNvPr id="28" name="Group 27"/>
                  <p:cNvGrpSpPr/>
                  <p:nvPr/>
                </p:nvGrpSpPr>
                <p:grpSpPr>
                  <a:xfrm>
                    <a:off x="868085" y="1219200"/>
                    <a:ext cx="6305560" cy="2420399"/>
                    <a:chOff x="868085" y="1219200"/>
                    <a:chExt cx="6305560" cy="2420399"/>
                  </a:xfrm>
                </p:grpSpPr>
                <p:grpSp>
                  <p:nvGrpSpPr>
                    <p:cNvPr id="23" name="Group 22"/>
                    <p:cNvGrpSpPr/>
                    <p:nvPr/>
                  </p:nvGrpSpPr>
                  <p:grpSpPr>
                    <a:xfrm>
                      <a:off x="868085" y="1736299"/>
                      <a:ext cx="6304774" cy="1903300"/>
                      <a:chOff x="856297" y="2190750"/>
                      <a:chExt cx="6304774" cy="1903300"/>
                    </a:xfrm>
                  </p:grpSpPr>
                  <p:grpSp>
                    <p:nvGrpSpPr>
                      <p:cNvPr id="18" name="Group 17"/>
                      <p:cNvGrpSpPr/>
                      <p:nvPr/>
                    </p:nvGrpSpPr>
                    <p:grpSpPr>
                      <a:xfrm>
                        <a:off x="856297" y="2190750"/>
                        <a:ext cx="6304774" cy="1422960"/>
                        <a:chOff x="499554" y="2209800"/>
                        <a:chExt cx="6304774" cy="1422960"/>
                      </a:xfrm>
                    </p:grpSpPr>
                    <p:sp>
                      <p:nvSpPr>
                        <p:cNvPr id="6" name="Content Placeholder 3"/>
                        <p:cNvSpPr txBox="1"/>
                        <p:nvPr/>
                      </p:nvSpPr>
                      <p:spPr bwMode="auto">
                        <a:xfrm>
                          <a:off x="499558" y="2209800"/>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sym typeface="+mn-ea"/>
                            </a:rPr>
                            <a:t>Q</a:t>
                          </a:r>
                          <a:r>
                            <a:rPr lang="en-IN" altLang="en-GB" sz="1100" b="1" dirty="0" smtClean="0">
                              <a:solidFill>
                                <a:schemeClr val="bg1"/>
                              </a:solidFill>
                              <a:latin typeface="Cambria" panose="02040503050406030204" pitchFamily="18" charset="0"/>
                              <a:ea typeface="Cambria" panose="02040503050406030204" pitchFamily="18" charset="0"/>
                              <a:sym typeface="+mn-ea"/>
                            </a:rPr>
                            <a:t>2</a:t>
                          </a:r>
                          <a:r>
                            <a:rPr lang="en-GB" sz="1100" b="1" dirty="0" smtClean="0">
                              <a:solidFill>
                                <a:schemeClr val="bg1"/>
                              </a:solidFill>
                              <a:latin typeface="Cambria" panose="02040503050406030204" pitchFamily="18" charset="0"/>
                              <a:ea typeface="Cambria" panose="02040503050406030204" pitchFamily="18" charset="0"/>
                              <a:sym typeface="+mn-ea"/>
                            </a:rPr>
                            <a:t>FY2</a:t>
                          </a:r>
                          <a:r>
                            <a:rPr lang="en-IN" altLang="en-GB" sz="1100" b="1" dirty="0" smtClean="0">
                              <a:solidFill>
                                <a:schemeClr val="bg1"/>
                              </a:solidFill>
                              <a:latin typeface="Cambria" panose="02040503050406030204" pitchFamily="18" charset="0"/>
                              <a:ea typeface="Cambria" panose="02040503050406030204" pitchFamily="18" charset="0"/>
                              <a:sym typeface="+mn-ea"/>
                            </a:rPr>
                            <a:t>2</a:t>
                          </a:r>
                          <a:endParaRPr lang="en-IN" altLang="en-GB" sz="1100" b="1" dirty="0" smtClean="0">
                            <a:solidFill>
                              <a:schemeClr val="bg1"/>
                            </a:solidFill>
                            <a:latin typeface="Cambria" panose="02040503050406030204" pitchFamily="18" charset="0"/>
                            <a:ea typeface="Cambria" panose="02040503050406030204" pitchFamily="18" charset="0"/>
                            <a:sym typeface="+mn-ea"/>
                          </a:endParaRPr>
                        </a:p>
                      </p:txBody>
                    </p:sp>
                    <p:sp>
                      <p:nvSpPr>
                        <p:cNvPr id="7" name="Content Placeholder 3"/>
                        <p:cNvSpPr txBox="1"/>
                        <p:nvPr/>
                      </p:nvSpPr>
                      <p:spPr bwMode="auto">
                        <a:xfrm>
                          <a:off x="499554" y="269901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sym typeface="+mn-ea"/>
                            </a:rPr>
                            <a:t>Q</a:t>
                          </a:r>
                          <a:r>
                            <a:rPr lang="en-IN" altLang="en-GB" sz="1100" b="1" dirty="0" smtClean="0">
                              <a:solidFill>
                                <a:schemeClr val="bg1"/>
                              </a:solidFill>
                              <a:latin typeface="Cambria" panose="02040503050406030204" pitchFamily="18" charset="0"/>
                              <a:ea typeface="Cambria" panose="02040503050406030204" pitchFamily="18" charset="0"/>
                              <a:sym typeface="+mn-ea"/>
                            </a:rPr>
                            <a:t>3</a:t>
                          </a:r>
                          <a:r>
                            <a:rPr lang="en-GB" sz="1100" b="1" dirty="0" smtClean="0">
                              <a:solidFill>
                                <a:schemeClr val="bg1"/>
                              </a:solidFill>
                              <a:latin typeface="Cambria" panose="02040503050406030204" pitchFamily="18" charset="0"/>
                              <a:ea typeface="Cambria" panose="02040503050406030204" pitchFamily="18" charset="0"/>
                              <a:sym typeface="+mn-ea"/>
                            </a:rPr>
                            <a:t>FY22</a:t>
                          </a:r>
                          <a:endParaRPr lang="en-GB" sz="1100" b="1" dirty="0">
                            <a:solidFill>
                              <a:schemeClr val="bg1"/>
                            </a:solidFill>
                            <a:latin typeface="Cambria" panose="02040503050406030204" pitchFamily="18" charset="0"/>
                            <a:ea typeface="Cambria" panose="02040503050406030204" pitchFamily="18" charset="0"/>
                          </a:endParaRPr>
                        </a:p>
                      </p:txBody>
                    </p:sp>
                    <p:sp>
                      <p:nvSpPr>
                        <p:cNvPr id="8" name="Content Placeholder 3"/>
                        <p:cNvSpPr txBox="1"/>
                        <p:nvPr/>
                      </p:nvSpPr>
                      <p:spPr bwMode="auto">
                        <a:xfrm>
                          <a:off x="499556" y="317526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rPr>
                            <a:t>Q</a:t>
                          </a:r>
                          <a:r>
                            <a:rPr lang="en-IN" altLang="en-GB" sz="1100" b="1" dirty="0" smtClean="0">
                              <a:solidFill>
                                <a:schemeClr val="bg1"/>
                              </a:solidFill>
                              <a:latin typeface="Cambria" panose="02040503050406030204" pitchFamily="18" charset="0"/>
                              <a:ea typeface="Cambria" panose="02040503050406030204" pitchFamily="18" charset="0"/>
                            </a:rPr>
                            <a:t>4</a:t>
                          </a:r>
                          <a:r>
                            <a:rPr lang="en-GB" sz="1100" b="1" dirty="0" smtClean="0">
                              <a:solidFill>
                                <a:schemeClr val="bg1"/>
                              </a:solidFill>
                              <a:latin typeface="Cambria" panose="02040503050406030204" pitchFamily="18" charset="0"/>
                              <a:ea typeface="Cambria" panose="02040503050406030204" pitchFamily="18" charset="0"/>
                            </a:rPr>
                            <a:t>FY22</a:t>
                          </a:r>
                          <a:endParaRPr lang="en-GB" sz="1100" b="1" dirty="0">
                            <a:solidFill>
                              <a:schemeClr val="bg1"/>
                            </a:solidFill>
                            <a:latin typeface="Cambria" panose="02040503050406030204" pitchFamily="18" charset="0"/>
                            <a:ea typeface="Cambria" panose="02040503050406030204" pitchFamily="18" charset="0"/>
                          </a:endParaRPr>
                        </a:p>
                      </p:txBody>
                    </p:sp>
                    <p:sp>
                      <p:nvSpPr>
                        <p:cNvPr id="9" name="Text Placeholder 2"/>
                        <p:cNvSpPr txBox="1"/>
                        <p:nvPr/>
                      </p:nvSpPr>
                      <p:spPr bwMode="auto">
                        <a:xfrm>
                          <a:off x="1909305" y="220980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sym typeface="+mn-ea"/>
                            </a:rPr>
                            <a:t>3.0373</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0" name="Text Placeholder 2"/>
                        <p:cNvSpPr txBox="1"/>
                        <p:nvPr/>
                      </p:nvSpPr>
                      <p:spPr bwMode="auto">
                        <a:xfrm>
                          <a:off x="1909300" y="269901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sym typeface="+mn-ea"/>
                            </a:rPr>
                            <a:t>1.8626</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1" name="Text Placeholder 2"/>
                        <p:cNvSpPr txBox="1"/>
                        <p:nvPr/>
                      </p:nvSpPr>
                      <p:spPr bwMode="auto">
                        <a:xfrm>
                          <a:off x="1909298" y="317526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sym typeface="+mn-ea"/>
                            </a:rPr>
                            <a:t>2.6000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2" name="Text Placeholder 2"/>
                        <p:cNvSpPr txBox="1"/>
                        <p:nvPr/>
                      </p:nvSpPr>
                      <p:spPr bwMode="auto">
                        <a:xfrm>
                          <a:off x="3605142" y="220980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sym typeface="+mn-ea"/>
                            </a:rPr>
                            <a:t>0.1502</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4" name="Text Placeholder 2"/>
                        <p:cNvSpPr txBox="1"/>
                        <p:nvPr/>
                      </p:nvSpPr>
                      <p:spPr bwMode="auto">
                        <a:xfrm>
                          <a:off x="3605143" y="269901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0.0497</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5" name="Text Placeholder 2"/>
                        <p:cNvSpPr txBox="1"/>
                        <p:nvPr/>
                      </p:nvSpPr>
                      <p:spPr bwMode="auto">
                        <a:xfrm>
                          <a:off x="5282741" y="269931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sym typeface="+mn-ea"/>
                            </a:rPr>
                            <a:t>-</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6" name="Text Placeholder 2"/>
                        <p:cNvSpPr txBox="1"/>
                        <p:nvPr/>
                      </p:nvSpPr>
                      <p:spPr bwMode="auto">
                        <a:xfrm>
                          <a:off x="3605147" y="317526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sym typeface="+mn-ea"/>
                            </a:rPr>
                            <a:t>0.7199</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7" name="Text Placeholder 2"/>
                        <p:cNvSpPr txBox="1"/>
                        <p:nvPr/>
                      </p:nvSpPr>
                      <p:spPr bwMode="auto">
                        <a:xfrm>
                          <a:off x="5282747" y="317556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sym typeface="+mn-ea"/>
                            </a:rPr>
                            <a:t>1.2752</a:t>
                          </a:r>
                          <a:endParaRPr lang="en-US" sz="1100" b="1" kern="0" dirty="0">
                            <a:solidFill>
                              <a:srgbClr val="000000"/>
                            </a:solidFill>
                            <a:latin typeface="Cambria" panose="02040503050406030204" pitchFamily="18" charset="0"/>
                            <a:ea typeface="Cambria" panose="02040503050406030204" pitchFamily="18" charset="0"/>
                          </a:endParaRPr>
                        </a:p>
                      </p:txBody>
                    </p:sp>
                  </p:grpSp>
                  <p:sp>
                    <p:nvSpPr>
                      <p:cNvPr id="19" name="Content Placeholder 3"/>
                      <p:cNvSpPr txBox="1"/>
                      <p:nvPr/>
                    </p:nvSpPr>
                    <p:spPr bwMode="auto">
                      <a:xfrm>
                        <a:off x="856301" y="3635993"/>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rPr>
                          <a:t>Q</a:t>
                        </a:r>
                        <a:r>
                          <a:rPr lang="en-IN" altLang="en-GB" sz="1100" b="1" dirty="0" smtClean="0">
                            <a:solidFill>
                              <a:schemeClr val="bg1"/>
                            </a:solidFill>
                            <a:latin typeface="Cambria" panose="02040503050406030204" pitchFamily="18" charset="0"/>
                            <a:ea typeface="Cambria" panose="02040503050406030204" pitchFamily="18" charset="0"/>
                          </a:rPr>
                          <a:t>1</a:t>
                        </a:r>
                        <a:r>
                          <a:rPr lang="en-GB" sz="1100" b="1" dirty="0" smtClean="0">
                            <a:solidFill>
                              <a:schemeClr val="bg1"/>
                            </a:solidFill>
                            <a:latin typeface="Cambria" panose="02040503050406030204" pitchFamily="18" charset="0"/>
                            <a:ea typeface="Cambria" panose="02040503050406030204" pitchFamily="18" charset="0"/>
                          </a:rPr>
                          <a:t>FY2</a:t>
                        </a:r>
                        <a:r>
                          <a:rPr lang="en-IN" altLang="en-GB" sz="1100" b="1" dirty="0" smtClean="0">
                            <a:solidFill>
                              <a:schemeClr val="bg1"/>
                            </a:solidFill>
                            <a:latin typeface="Cambria" panose="02040503050406030204" pitchFamily="18" charset="0"/>
                            <a:ea typeface="Cambria" panose="02040503050406030204" pitchFamily="18" charset="0"/>
                          </a:rPr>
                          <a:t>3</a:t>
                        </a:r>
                        <a:endParaRPr lang="en-IN" altLang="en-GB" sz="1100" b="1" dirty="0" smtClean="0">
                          <a:solidFill>
                            <a:schemeClr val="bg1"/>
                          </a:solidFill>
                          <a:latin typeface="Cambria" panose="02040503050406030204" pitchFamily="18" charset="0"/>
                          <a:ea typeface="Cambria" panose="02040503050406030204" pitchFamily="18" charset="0"/>
                        </a:endParaRPr>
                      </a:p>
                    </p:txBody>
                  </p:sp>
                  <p:sp>
                    <p:nvSpPr>
                      <p:cNvPr id="20" name="Text Placeholder 2"/>
                      <p:cNvSpPr txBox="1"/>
                      <p:nvPr/>
                    </p:nvSpPr>
                    <p:spPr bwMode="auto">
                      <a:xfrm>
                        <a:off x="2265255" y="363685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smtClean="0">
                            <a:solidFill>
                              <a:srgbClr val="000000"/>
                            </a:solidFill>
                            <a:latin typeface="Cambria" panose="02040503050406030204" pitchFamily="18" charset="0"/>
                            <a:ea typeface="Cambria" panose="02040503050406030204" pitchFamily="18" charset="0"/>
                          </a:rPr>
                          <a:t>3.0556</a:t>
                        </a:r>
                        <a:endParaRPr lang="en-IN" altLang="en-US" sz="1100" b="1" kern="0" dirty="0" smtClean="0">
                          <a:solidFill>
                            <a:srgbClr val="000000"/>
                          </a:solidFill>
                          <a:latin typeface="Cambria" panose="02040503050406030204" pitchFamily="18" charset="0"/>
                          <a:ea typeface="Cambria" panose="02040503050406030204" pitchFamily="18" charset="0"/>
                        </a:endParaRPr>
                      </a:p>
                    </p:txBody>
                  </p:sp>
                  <p:sp>
                    <p:nvSpPr>
                      <p:cNvPr id="21" name="Text Placeholder 2"/>
                      <p:cNvSpPr txBox="1"/>
                      <p:nvPr/>
                    </p:nvSpPr>
                    <p:spPr bwMode="auto">
                      <a:xfrm>
                        <a:off x="3961890" y="3635993"/>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smtClean="0">
                            <a:solidFill>
                              <a:srgbClr val="000000"/>
                            </a:solidFill>
                            <a:latin typeface="Cambria" panose="02040503050406030204" pitchFamily="18" charset="0"/>
                            <a:ea typeface="Cambria" panose="02040503050406030204" pitchFamily="18" charset="0"/>
                          </a:rPr>
                          <a:t>0.2444</a:t>
                        </a:r>
                        <a:endParaRPr lang="en-IN" altLang="en-US" sz="1100" b="1" kern="0" dirty="0" smtClean="0">
                          <a:solidFill>
                            <a:srgbClr val="000000"/>
                          </a:solidFill>
                          <a:latin typeface="Cambria" panose="02040503050406030204" pitchFamily="18" charset="0"/>
                          <a:ea typeface="Cambria" panose="02040503050406030204" pitchFamily="18" charset="0"/>
                        </a:endParaRPr>
                      </a:p>
                    </p:txBody>
                  </p:sp>
                  <p:sp>
                    <p:nvSpPr>
                      <p:cNvPr id="22" name="Text Placeholder 2"/>
                      <p:cNvSpPr txBox="1"/>
                      <p:nvPr/>
                    </p:nvSpPr>
                    <p:spPr bwMode="auto">
                      <a:xfrm>
                        <a:off x="5639484" y="3636292"/>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smtClean="0">
                            <a:solidFill>
                              <a:srgbClr val="000000"/>
                            </a:solidFill>
                            <a:latin typeface="Cambria" panose="02040503050406030204" pitchFamily="18" charset="0"/>
                            <a:ea typeface="Cambria" panose="02040503050406030204" pitchFamily="18" charset="0"/>
                          </a:rPr>
                          <a:t>-</a:t>
                        </a:r>
                        <a:endParaRPr lang="en-IN" altLang="en-US" sz="1100" b="1" kern="0" dirty="0" smtClean="0">
                          <a:solidFill>
                            <a:srgbClr val="000000"/>
                          </a:solidFill>
                          <a:latin typeface="Cambria" panose="02040503050406030204" pitchFamily="18" charset="0"/>
                          <a:ea typeface="Cambria" panose="02040503050406030204" pitchFamily="18" charset="0"/>
                        </a:endParaRPr>
                      </a:p>
                    </p:txBody>
                  </p:sp>
                </p:grpSp>
                <p:sp>
                  <p:nvSpPr>
                    <p:cNvPr id="24" name="Rounded Rectangle 23"/>
                    <p:cNvSpPr/>
                    <p:nvPr/>
                  </p:nvSpPr>
                  <p:spPr>
                    <a:xfrm>
                      <a:off x="2277836" y="1219200"/>
                      <a:ext cx="1521581" cy="376890"/>
                    </a:xfrm>
                    <a:prstGeom prst="roundRect">
                      <a:avLst/>
                    </a:prstGeom>
                    <a:solidFill>
                      <a:schemeClr val="accent6">
                        <a:lumMod val="7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Interest Income</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25" name="Rounded Rectangle 24"/>
                    <p:cNvSpPr/>
                    <p:nvPr/>
                  </p:nvSpPr>
                  <p:spPr>
                    <a:xfrm>
                      <a:off x="3973678" y="1219200"/>
                      <a:ext cx="1521581" cy="376890"/>
                    </a:xfrm>
                    <a:prstGeom prst="roundRect">
                      <a:avLst/>
                    </a:prstGeom>
                    <a:solidFill>
                      <a:schemeClr val="tx1">
                        <a:lumMod val="65000"/>
                        <a:lumOff val="3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Dividend Income</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26" name="Rounded Rectangle 25"/>
                    <p:cNvSpPr/>
                    <p:nvPr/>
                  </p:nvSpPr>
                  <p:spPr>
                    <a:xfrm>
                      <a:off x="5652064" y="1219499"/>
                      <a:ext cx="1521581" cy="376890"/>
                    </a:xfrm>
                    <a:prstGeom prst="roundRect">
                      <a:avLst/>
                    </a:prstGeom>
                    <a:solidFill>
                      <a:schemeClr val="accent6">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Return of Capital</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grpSp>
              <p:sp>
                <p:nvSpPr>
                  <p:cNvPr id="57" name="Text Placeholder 2"/>
                  <p:cNvSpPr txBox="1"/>
                  <p:nvPr/>
                </p:nvSpPr>
                <p:spPr bwMode="auto">
                  <a:xfrm>
                    <a:off x="5649700" y="1736598"/>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1.07</a:t>
                    </a:r>
                    <a:endParaRPr lang="en-US" sz="1100" b="1" kern="0" dirty="0">
                      <a:solidFill>
                        <a:srgbClr val="000000"/>
                      </a:solidFill>
                      <a:latin typeface="Cambria" panose="02040503050406030204" pitchFamily="18" charset="0"/>
                      <a:ea typeface="Cambria" panose="02040503050406030204" pitchFamily="18" charset="0"/>
                    </a:endParaRPr>
                  </a:p>
                </p:txBody>
              </p:sp>
            </p:grpSp>
            <p:sp>
              <p:nvSpPr>
                <p:cNvPr id="70" name="Text Placeholder 2"/>
                <p:cNvSpPr txBox="1"/>
                <p:nvPr/>
              </p:nvSpPr>
              <p:spPr bwMode="auto">
                <a:xfrm>
                  <a:off x="6290885" y="2285676"/>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sym typeface="+mn-ea"/>
                    </a:rPr>
                    <a:t>3.1875</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1" name="Text Placeholder 2"/>
                <p:cNvSpPr txBox="1"/>
                <p:nvPr/>
              </p:nvSpPr>
              <p:spPr bwMode="auto">
                <a:xfrm>
                  <a:off x="6290890" y="2817706"/>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3.1875</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2" name="Text Placeholder 2"/>
                <p:cNvSpPr txBox="1"/>
                <p:nvPr/>
              </p:nvSpPr>
              <p:spPr bwMode="auto">
                <a:xfrm>
                  <a:off x="6290884" y="3353681"/>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3.3000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73" name="Text Placeholder 2"/>
                <p:cNvSpPr txBox="1"/>
                <p:nvPr/>
              </p:nvSpPr>
              <p:spPr bwMode="auto">
                <a:xfrm>
                  <a:off x="6289529" y="1739168"/>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3.10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8" name="Rounded Rectangle 77"/>
                <p:cNvSpPr/>
                <p:nvPr/>
              </p:nvSpPr>
              <p:spPr>
                <a:xfrm>
                  <a:off x="6236718" y="1161506"/>
                  <a:ext cx="1312538" cy="421032"/>
                </a:xfrm>
                <a:prstGeom prst="roundRect">
                  <a:avLst/>
                </a:prstGeom>
                <a:solidFill>
                  <a:srgbClr val="00602B"/>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Total</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grpSp>
          <p:sp>
            <p:nvSpPr>
              <p:cNvPr id="80" name="Content Placeholder 3"/>
              <p:cNvSpPr txBox="1"/>
              <p:nvPr/>
            </p:nvSpPr>
            <p:spPr bwMode="auto">
              <a:xfrm>
                <a:off x="750072" y="3618038"/>
                <a:ext cx="1088726" cy="434372"/>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100" b="1" dirty="0" smtClean="0">
                    <a:solidFill>
                      <a:schemeClr val="bg1"/>
                    </a:solidFill>
                    <a:latin typeface="Cambria" panose="02040503050406030204" pitchFamily="18" charset="0"/>
                    <a:ea typeface="Cambria" panose="02040503050406030204" pitchFamily="18" charset="0"/>
                  </a:rPr>
                  <a:t>Total</a:t>
                </a:r>
                <a:endParaRPr lang="en-GB" sz="1100" b="1" dirty="0">
                  <a:solidFill>
                    <a:schemeClr val="bg1"/>
                  </a:solidFill>
                  <a:latin typeface="Cambria" panose="02040503050406030204" pitchFamily="18" charset="0"/>
                  <a:ea typeface="Cambria" panose="02040503050406030204" pitchFamily="18" charset="0"/>
                </a:endParaRPr>
              </a:p>
            </p:txBody>
          </p:sp>
          <p:sp>
            <p:nvSpPr>
              <p:cNvPr id="81" name="Text Placeholder 2"/>
              <p:cNvSpPr txBox="1"/>
              <p:nvPr/>
            </p:nvSpPr>
            <p:spPr bwMode="auto">
              <a:xfrm>
                <a:off x="1981909" y="3618038"/>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10.5555</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82" name="Text Placeholder 2"/>
              <p:cNvSpPr txBox="1"/>
              <p:nvPr/>
            </p:nvSpPr>
            <p:spPr bwMode="auto">
              <a:xfrm>
                <a:off x="3465262" y="3618038"/>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1.1642</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83" name="Text Placeholder 2"/>
              <p:cNvSpPr txBox="1"/>
              <p:nvPr/>
            </p:nvSpPr>
            <p:spPr bwMode="auto">
              <a:xfrm>
                <a:off x="4931968" y="3618322"/>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2.3452</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84" name="Text Placeholder 2"/>
              <p:cNvSpPr txBox="1"/>
              <p:nvPr/>
            </p:nvSpPr>
            <p:spPr bwMode="auto">
              <a:xfrm>
                <a:off x="6365889" y="3618038"/>
                <a:ext cx="1330305" cy="434372"/>
              </a:xfrm>
              <a:prstGeom prst="rect">
                <a:avLst/>
              </a:prstGeom>
              <a:solidFill>
                <a:srgbClr val="FFFF00"/>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9.4750</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122" name="Rounded Rectangle 121"/>
            <p:cNvSpPr/>
            <p:nvPr/>
          </p:nvSpPr>
          <p:spPr>
            <a:xfrm>
              <a:off x="609604" y="2008808"/>
              <a:ext cx="1206291" cy="533366"/>
            </a:xfrm>
            <a:prstGeom prst="round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Particulars</a:t>
              </a:r>
              <a:endPar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sym typeface="Wingdings" panose="05000000000000000000" pitchFamily="2" charset="2"/>
              </a:endParaRPr>
            </a:p>
          </p:txBody>
        </p:sp>
        <p:sp>
          <p:nvSpPr>
            <p:cNvPr id="40" name="Text Placeholder 2"/>
            <p:cNvSpPr txBox="1"/>
            <p:nvPr/>
          </p:nvSpPr>
          <p:spPr bwMode="auto">
            <a:xfrm>
              <a:off x="609604" y="1381175"/>
              <a:ext cx="7635366" cy="543406"/>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dirty="0" smtClean="0">
                  <a:solidFill>
                    <a:schemeClr val="bg1"/>
                  </a:solidFill>
                  <a:latin typeface="Cambria" panose="02040503050406030204" pitchFamily="18" charset="0"/>
                  <a:ea typeface="Cambria" panose="02040503050406030204" pitchFamily="18" charset="0"/>
                </a:rPr>
                <a:t>INDIA GRID TRUST</a:t>
              </a:r>
              <a:endParaRPr lang="en-US" sz="1100" b="1" dirty="0">
                <a:solidFill>
                  <a:schemeClr val="bg1"/>
                </a:solidFill>
                <a:latin typeface="Cambria" panose="02040503050406030204" pitchFamily="18" charset="0"/>
                <a:ea typeface="Cambria" panose="02040503050406030204" pitchFamily="18" charset="0"/>
              </a:endParaRPr>
            </a:p>
          </p:txBody>
        </p:sp>
      </p:grpSp>
      <p:sp>
        <p:nvSpPr>
          <p:cNvPr id="13" name="Rectangle 12"/>
          <p:cNvSpPr/>
          <p:nvPr/>
        </p:nvSpPr>
        <p:spPr>
          <a:xfrm>
            <a:off x="2460971" y="146172"/>
            <a:ext cx="3488647" cy="664797"/>
          </a:xfrm>
          <a:prstGeom prst="rect">
            <a:avLst/>
          </a:prstGeom>
        </p:spPr>
        <p:txBody>
          <a:bodyPr wrap="none">
            <a:spAutoFit/>
          </a:bodyPr>
          <a:lstStyle/>
          <a:p>
            <a:pPr algn="ctr">
              <a:lnSpc>
                <a:spcPct val="93000"/>
              </a:lnSpc>
            </a:pPr>
            <a:r>
              <a:rPr lang="en-US" sz="2500" b="1" spc="-1" dirty="0">
                <a:solidFill>
                  <a:schemeClr val="tx2"/>
                </a:solidFill>
                <a:latin typeface="Cambria" panose="02040503050406030204" pitchFamily="18" charset="0"/>
                <a:ea typeface="Cambria" panose="02040503050406030204" pitchFamily="18" charset="0"/>
              </a:rPr>
              <a:t>Distributions in </a:t>
            </a:r>
            <a:r>
              <a:rPr lang="en-US" sz="2500" b="1" spc="-1" dirty="0" err="1" smtClean="0">
                <a:solidFill>
                  <a:schemeClr val="tx2"/>
                </a:solidFill>
                <a:latin typeface="Cambria" panose="02040503050406030204" pitchFamily="18" charset="0"/>
                <a:ea typeface="Cambria" panose="02040503050406030204" pitchFamily="18" charset="0"/>
              </a:rPr>
              <a:t>InvITs</a:t>
            </a:r>
            <a:endParaRPr lang="en-US" sz="2500" b="1" spc="-1" dirty="0" smtClean="0">
              <a:solidFill>
                <a:schemeClr val="tx2"/>
              </a:solidFill>
              <a:latin typeface="Cambria" panose="02040503050406030204" pitchFamily="18" charset="0"/>
              <a:ea typeface="Cambria" panose="02040503050406030204" pitchFamily="18" charset="0"/>
            </a:endParaRPr>
          </a:p>
          <a:p>
            <a:pPr algn="ctr">
              <a:lnSpc>
                <a:spcPct val="93000"/>
              </a:lnSpc>
            </a:pPr>
            <a:r>
              <a:rPr lang="en-US" sz="1500" b="1" spc="-1" dirty="0">
                <a:solidFill>
                  <a:schemeClr val="tx2"/>
                </a:solidFill>
                <a:latin typeface="Cambria" panose="02040503050406030204" pitchFamily="18" charset="0"/>
                <a:ea typeface="Cambria" panose="02040503050406030204" pitchFamily="18" charset="0"/>
              </a:rPr>
              <a:t>(₹ per Unit</a:t>
            </a:r>
            <a:r>
              <a:rPr lang="en-US" sz="1500" b="1" spc="-1" dirty="0" smtClean="0">
                <a:solidFill>
                  <a:schemeClr val="tx2"/>
                </a:solidFill>
                <a:latin typeface="Cambria" panose="02040503050406030204" pitchFamily="18" charset="0"/>
                <a:ea typeface="Cambria" panose="02040503050406030204" pitchFamily="18" charset="0"/>
              </a:rPr>
              <a:t>)</a:t>
            </a:r>
            <a:endParaRPr lang="en-US" sz="3000" b="1" spc="-1" dirty="0">
              <a:solidFill>
                <a:schemeClr val="tx2"/>
              </a:solidFill>
              <a:latin typeface="Cambria" panose="02040503050406030204" pitchFamily="18" charset="0"/>
              <a:ea typeface="Cambria" panose="02040503050406030204" pitchFamily="18" charset="0"/>
            </a:endParaRPr>
          </a:p>
        </p:txBody>
      </p:sp>
      <p:grpSp>
        <p:nvGrpSpPr>
          <p:cNvPr id="94" name="Group 93"/>
          <p:cNvGrpSpPr/>
          <p:nvPr/>
        </p:nvGrpSpPr>
        <p:grpSpPr>
          <a:xfrm>
            <a:off x="835819" y="3423572"/>
            <a:ext cx="6654056" cy="2588180"/>
            <a:chOff x="609600" y="1381175"/>
            <a:chExt cx="7696200" cy="4867224"/>
          </a:xfrm>
        </p:grpSpPr>
        <p:grpSp>
          <p:nvGrpSpPr>
            <p:cNvPr id="96" name="Group 95"/>
            <p:cNvGrpSpPr/>
            <p:nvPr/>
          </p:nvGrpSpPr>
          <p:grpSpPr>
            <a:xfrm>
              <a:off x="609600" y="2008385"/>
              <a:ext cx="7696200" cy="4240014"/>
              <a:chOff x="750069" y="1206183"/>
              <a:chExt cx="6946131" cy="2846511"/>
            </a:xfrm>
          </p:grpSpPr>
          <p:grpSp>
            <p:nvGrpSpPr>
              <p:cNvPr id="99" name="Group 98"/>
              <p:cNvGrpSpPr/>
              <p:nvPr/>
            </p:nvGrpSpPr>
            <p:grpSpPr>
              <a:xfrm>
                <a:off x="750069" y="1206183"/>
                <a:ext cx="6946131" cy="2299016"/>
                <a:chOff x="750066" y="1161505"/>
                <a:chExt cx="6853362" cy="2703257"/>
              </a:xfrm>
            </p:grpSpPr>
            <p:grpSp>
              <p:nvGrpSpPr>
                <p:cNvPr id="105" name="Group 104"/>
                <p:cNvGrpSpPr/>
                <p:nvPr/>
              </p:nvGrpSpPr>
              <p:grpSpPr>
                <a:xfrm>
                  <a:off x="750066" y="1161505"/>
                  <a:ext cx="5439270" cy="2703257"/>
                  <a:chOff x="868085" y="1219200"/>
                  <a:chExt cx="6305560" cy="2419841"/>
                </a:xfrm>
              </p:grpSpPr>
              <p:grpSp>
                <p:nvGrpSpPr>
                  <p:cNvPr id="111" name="Group 110"/>
                  <p:cNvGrpSpPr/>
                  <p:nvPr/>
                </p:nvGrpSpPr>
                <p:grpSpPr>
                  <a:xfrm>
                    <a:off x="868085" y="1219200"/>
                    <a:ext cx="6305560" cy="2419841"/>
                    <a:chOff x="868085" y="1219200"/>
                    <a:chExt cx="6305560" cy="2419841"/>
                  </a:xfrm>
                </p:grpSpPr>
                <p:grpSp>
                  <p:nvGrpSpPr>
                    <p:cNvPr id="113" name="Group 112"/>
                    <p:cNvGrpSpPr/>
                    <p:nvPr/>
                  </p:nvGrpSpPr>
                  <p:grpSpPr>
                    <a:xfrm>
                      <a:off x="868085" y="1736299"/>
                      <a:ext cx="6304774" cy="1902742"/>
                      <a:chOff x="856297" y="2190750"/>
                      <a:chExt cx="6304774" cy="1902742"/>
                    </a:xfrm>
                  </p:grpSpPr>
                  <p:grpSp>
                    <p:nvGrpSpPr>
                      <p:cNvPr id="117" name="Group 116"/>
                      <p:cNvGrpSpPr/>
                      <p:nvPr/>
                    </p:nvGrpSpPr>
                    <p:grpSpPr>
                      <a:xfrm>
                        <a:off x="856297" y="2190750"/>
                        <a:ext cx="6304774" cy="1422960"/>
                        <a:chOff x="499554" y="2209800"/>
                        <a:chExt cx="6304774" cy="1422960"/>
                      </a:xfrm>
                    </p:grpSpPr>
                    <p:sp>
                      <p:nvSpPr>
                        <p:cNvPr id="123" name="Content Placeholder 3"/>
                        <p:cNvSpPr txBox="1"/>
                        <p:nvPr/>
                      </p:nvSpPr>
                      <p:spPr bwMode="auto">
                        <a:xfrm>
                          <a:off x="499558" y="2209800"/>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sym typeface="+mn-ea"/>
                            </a:rPr>
                            <a:t>Q</a:t>
                          </a:r>
                          <a:r>
                            <a:rPr lang="en-IN" altLang="en-GB" sz="1100" b="1" dirty="0" smtClean="0">
                              <a:solidFill>
                                <a:schemeClr val="bg1"/>
                              </a:solidFill>
                              <a:latin typeface="Cambria" panose="02040503050406030204" pitchFamily="18" charset="0"/>
                              <a:ea typeface="Cambria" panose="02040503050406030204" pitchFamily="18" charset="0"/>
                              <a:sym typeface="+mn-ea"/>
                            </a:rPr>
                            <a:t>2</a:t>
                          </a:r>
                          <a:r>
                            <a:rPr lang="en-GB" sz="1100" b="1" dirty="0" smtClean="0">
                              <a:solidFill>
                                <a:schemeClr val="bg1"/>
                              </a:solidFill>
                              <a:latin typeface="Cambria" panose="02040503050406030204" pitchFamily="18" charset="0"/>
                              <a:ea typeface="Cambria" panose="02040503050406030204" pitchFamily="18" charset="0"/>
                              <a:sym typeface="+mn-ea"/>
                            </a:rPr>
                            <a:t>FY2</a:t>
                          </a:r>
                          <a:r>
                            <a:rPr lang="en-IN" altLang="en-GB" sz="1100" b="1" dirty="0" smtClean="0">
                              <a:solidFill>
                                <a:schemeClr val="bg1"/>
                              </a:solidFill>
                              <a:latin typeface="Cambria" panose="02040503050406030204" pitchFamily="18" charset="0"/>
                              <a:ea typeface="Cambria" panose="02040503050406030204" pitchFamily="18" charset="0"/>
                              <a:sym typeface="+mn-ea"/>
                            </a:rPr>
                            <a:t>2</a:t>
                          </a:r>
                          <a:endParaRPr sz="1100" b="1" dirty="0">
                            <a:solidFill>
                              <a:schemeClr val="bg1"/>
                            </a:solidFill>
                            <a:latin typeface="Cambria" panose="02040503050406030204" pitchFamily="18" charset="0"/>
                            <a:ea typeface="Cambria" panose="02040503050406030204" pitchFamily="18" charset="0"/>
                          </a:endParaRPr>
                        </a:p>
                      </p:txBody>
                    </p:sp>
                    <p:sp>
                      <p:nvSpPr>
                        <p:cNvPr id="124" name="Content Placeholder 3"/>
                        <p:cNvSpPr txBox="1"/>
                        <p:nvPr/>
                      </p:nvSpPr>
                      <p:spPr bwMode="auto">
                        <a:xfrm>
                          <a:off x="499554" y="269901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sym typeface="+mn-ea"/>
                            </a:rPr>
                            <a:t>Q</a:t>
                          </a:r>
                          <a:r>
                            <a:rPr lang="en-IN" altLang="en-GB" sz="1100" b="1" dirty="0" smtClean="0">
                              <a:solidFill>
                                <a:schemeClr val="bg1"/>
                              </a:solidFill>
                              <a:latin typeface="Cambria" panose="02040503050406030204" pitchFamily="18" charset="0"/>
                              <a:ea typeface="Cambria" panose="02040503050406030204" pitchFamily="18" charset="0"/>
                              <a:sym typeface="+mn-ea"/>
                            </a:rPr>
                            <a:t>3</a:t>
                          </a:r>
                          <a:r>
                            <a:rPr lang="en-GB" sz="1100" b="1" dirty="0" smtClean="0">
                              <a:solidFill>
                                <a:schemeClr val="bg1"/>
                              </a:solidFill>
                              <a:latin typeface="Cambria" panose="02040503050406030204" pitchFamily="18" charset="0"/>
                              <a:ea typeface="Cambria" panose="02040503050406030204" pitchFamily="18" charset="0"/>
                              <a:sym typeface="+mn-ea"/>
                            </a:rPr>
                            <a:t>FY22</a:t>
                          </a:r>
                          <a:endParaRPr lang="en-GB" sz="1100" b="1" dirty="0">
                            <a:solidFill>
                              <a:schemeClr val="bg1"/>
                            </a:solidFill>
                            <a:latin typeface="Cambria" panose="02040503050406030204" pitchFamily="18" charset="0"/>
                            <a:ea typeface="Cambria" panose="02040503050406030204" pitchFamily="18" charset="0"/>
                          </a:endParaRPr>
                        </a:p>
                      </p:txBody>
                    </p:sp>
                    <p:sp>
                      <p:nvSpPr>
                        <p:cNvPr id="125" name="Content Placeholder 3"/>
                        <p:cNvSpPr txBox="1"/>
                        <p:nvPr/>
                      </p:nvSpPr>
                      <p:spPr bwMode="auto">
                        <a:xfrm>
                          <a:off x="499556" y="317526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sym typeface="+mn-ea"/>
                            </a:rPr>
                            <a:t>Q</a:t>
                          </a:r>
                          <a:r>
                            <a:rPr lang="en-IN" altLang="en-GB" sz="1100" b="1" dirty="0" smtClean="0">
                              <a:solidFill>
                                <a:schemeClr val="bg1"/>
                              </a:solidFill>
                              <a:latin typeface="Cambria" panose="02040503050406030204" pitchFamily="18" charset="0"/>
                              <a:ea typeface="Cambria" panose="02040503050406030204" pitchFamily="18" charset="0"/>
                              <a:sym typeface="+mn-ea"/>
                            </a:rPr>
                            <a:t>4</a:t>
                          </a:r>
                          <a:r>
                            <a:rPr lang="en-GB" sz="1100" b="1" dirty="0" smtClean="0">
                              <a:solidFill>
                                <a:schemeClr val="bg1"/>
                              </a:solidFill>
                              <a:latin typeface="Cambria" panose="02040503050406030204" pitchFamily="18" charset="0"/>
                              <a:ea typeface="Cambria" panose="02040503050406030204" pitchFamily="18" charset="0"/>
                              <a:sym typeface="+mn-ea"/>
                            </a:rPr>
                            <a:t>FY22</a:t>
                          </a:r>
                          <a:endParaRPr lang="en-GB" sz="1100" b="1" dirty="0">
                            <a:solidFill>
                              <a:schemeClr val="bg1"/>
                            </a:solidFill>
                            <a:latin typeface="Cambria" panose="02040503050406030204" pitchFamily="18" charset="0"/>
                            <a:ea typeface="Cambria" panose="02040503050406030204" pitchFamily="18" charset="0"/>
                          </a:endParaRPr>
                        </a:p>
                      </p:txBody>
                    </p:sp>
                    <p:sp>
                      <p:nvSpPr>
                        <p:cNvPr id="126" name="Text Placeholder 2"/>
                        <p:cNvSpPr txBox="1"/>
                        <p:nvPr/>
                      </p:nvSpPr>
                      <p:spPr bwMode="auto">
                        <a:xfrm>
                          <a:off x="1909305" y="220980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sym typeface="+mn-ea"/>
                            </a:rPr>
                            <a:t>1.20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27" name="Text Placeholder 2"/>
                        <p:cNvSpPr txBox="1"/>
                        <p:nvPr/>
                      </p:nvSpPr>
                      <p:spPr bwMode="auto">
                        <a:xfrm>
                          <a:off x="1909300" y="269901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1.20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28" name="Text Placeholder 2"/>
                        <p:cNvSpPr txBox="1"/>
                        <p:nvPr/>
                      </p:nvSpPr>
                      <p:spPr bwMode="auto">
                        <a:xfrm>
                          <a:off x="1909298" y="317526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1.20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29" name="Text Placeholder 2"/>
                        <p:cNvSpPr txBox="1"/>
                        <p:nvPr/>
                      </p:nvSpPr>
                      <p:spPr bwMode="auto">
                        <a:xfrm>
                          <a:off x="3605142" y="220980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30" name="Text Placeholder 2"/>
                        <p:cNvSpPr txBox="1"/>
                        <p:nvPr/>
                      </p:nvSpPr>
                      <p:spPr bwMode="auto">
                        <a:xfrm>
                          <a:off x="3605143" y="269901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31" name="Text Placeholder 2"/>
                        <p:cNvSpPr txBox="1"/>
                        <p:nvPr/>
                      </p:nvSpPr>
                      <p:spPr bwMode="auto">
                        <a:xfrm>
                          <a:off x="5282741" y="269931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1.20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132" name="Text Placeholder 2"/>
                        <p:cNvSpPr txBox="1"/>
                        <p:nvPr/>
                      </p:nvSpPr>
                      <p:spPr bwMode="auto">
                        <a:xfrm>
                          <a:off x="3605147" y="317526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33" name="Text Placeholder 2"/>
                        <p:cNvSpPr txBox="1"/>
                        <p:nvPr/>
                      </p:nvSpPr>
                      <p:spPr bwMode="auto">
                        <a:xfrm>
                          <a:off x="5282747" y="317556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1.40</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118" name="Content Placeholder 3"/>
                      <p:cNvSpPr txBox="1"/>
                      <p:nvPr/>
                    </p:nvSpPr>
                    <p:spPr bwMode="auto">
                      <a:xfrm>
                        <a:off x="856301" y="3635993"/>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sym typeface="+mn-ea"/>
                          </a:rPr>
                          <a:t>Q</a:t>
                        </a:r>
                        <a:r>
                          <a:rPr lang="en-IN" altLang="en-GB" sz="1100" b="1" dirty="0" smtClean="0">
                            <a:solidFill>
                              <a:schemeClr val="bg1"/>
                            </a:solidFill>
                            <a:latin typeface="Cambria" panose="02040503050406030204" pitchFamily="18" charset="0"/>
                            <a:ea typeface="Cambria" panose="02040503050406030204" pitchFamily="18" charset="0"/>
                            <a:sym typeface="+mn-ea"/>
                          </a:rPr>
                          <a:t>1</a:t>
                        </a:r>
                        <a:r>
                          <a:rPr lang="en-GB" sz="1100" b="1" dirty="0" smtClean="0">
                            <a:solidFill>
                              <a:schemeClr val="bg1"/>
                            </a:solidFill>
                            <a:latin typeface="Cambria" panose="02040503050406030204" pitchFamily="18" charset="0"/>
                            <a:ea typeface="Cambria" panose="02040503050406030204" pitchFamily="18" charset="0"/>
                            <a:sym typeface="+mn-ea"/>
                          </a:rPr>
                          <a:t>FY2</a:t>
                        </a:r>
                        <a:r>
                          <a:rPr lang="en-IN" altLang="en-GB" sz="1100" b="1" dirty="0" smtClean="0">
                            <a:solidFill>
                              <a:schemeClr val="bg1"/>
                            </a:solidFill>
                            <a:latin typeface="Cambria" panose="02040503050406030204" pitchFamily="18" charset="0"/>
                            <a:ea typeface="Cambria" panose="02040503050406030204" pitchFamily="18" charset="0"/>
                            <a:sym typeface="+mn-ea"/>
                          </a:rPr>
                          <a:t>3</a:t>
                        </a:r>
                        <a:endParaRPr lang="en-GB" sz="1100" b="1" dirty="0">
                          <a:solidFill>
                            <a:schemeClr val="bg1"/>
                          </a:solidFill>
                          <a:latin typeface="Cambria" panose="02040503050406030204" pitchFamily="18" charset="0"/>
                          <a:ea typeface="Cambria" panose="02040503050406030204" pitchFamily="18" charset="0"/>
                        </a:endParaRPr>
                      </a:p>
                    </p:txBody>
                  </p:sp>
                  <p:sp>
                    <p:nvSpPr>
                      <p:cNvPr id="119" name="Text Placeholder 2"/>
                      <p:cNvSpPr txBox="1"/>
                      <p:nvPr/>
                    </p:nvSpPr>
                    <p:spPr bwMode="auto">
                      <a:xfrm>
                        <a:off x="2265255" y="3635993"/>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1.20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20" name="Text Placeholder 2"/>
                      <p:cNvSpPr txBox="1"/>
                      <p:nvPr/>
                    </p:nvSpPr>
                    <p:spPr bwMode="auto">
                      <a:xfrm>
                        <a:off x="3961890" y="3635993"/>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21" name="Text Placeholder 2"/>
                      <p:cNvSpPr txBox="1"/>
                      <p:nvPr/>
                    </p:nvSpPr>
                    <p:spPr bwMode="auto">
                      <a:xfrm>
                        <a:off x="5639484" y="3636292"/>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0.80</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114" name="Rounded Rectangle 113"/>
                    <p:cNvSpPr/>
                    <p:nvPr/>
                  </p:nvSpPr>
                  <p:spPr>
                    <a:xfrm>
                      <a:off x="2277836" y="1219200"/>
                      <a:ext cx="1521581" cy="376890"/>
                    </a:xfrm>
                    <a:prstGeom prst="roundRect">
                      <a:avLst/>
                    </a:prstGeom>
                    <a:solidFill>
                      <a:schemeClr val="accent6">
                        <a:lumMod val="7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Interest Income</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115" name="Rounded Rectangle 114"/>
                    <p:cNvSpPr/>
                    <p:nvPr/>
                  </p:nvSpPr>
                  <p:spPr>
                    <a:xfrm>
                      <a:off x="3973678" y="1219200"/>
                      <a:ext cx="1521581" cy="376890"/>
                    </a:xfrm>
                    <a:prstGeom prst="roundRect">
                      <a:avLst/>
                    </a:prstGeom>
                    <a:solidFill>
                      <a:schemeClr val="tx1">
                        <a:lumMod val="65000"/>
                        <a:lumOff val="3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Dividend Income</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116" name="Rounded Rectangle 115"/>
                    <p:cNvSpPr/>
                    <p:nvPr/>
                  </p:nvSpPr>
                  <p:spPr>
                    <a:xfrm>
                      <a:off x="5652064" y="1219499"/>
                      <a:ext cx="1521581" cy="376890"/>
                    </a:xfrm>
                    <a:prstGeom prst="roundRect">
                      <a:avLst/>
                    </a:prstGeom>
                    <a:solidFill>
                      <a:schemeClr val="accent6">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Return of Capital</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grpSp>
              <p:sp>
                <p:nvSpPr>
                  <p:cNvPr id="112" name="Text Placeholder 2"/>
                  <p:cNvSpPr txBox="1"/>
                  <p:nvPr/>
                </p:nvSpPr>
                <p:spPr bwMode="auto">
                  <a:xfrm>
                    <a:off x="5649700" y="1736598"/>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1.00</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106" name="Text Placeholder 2"/>
                <p:cNvSpPr txBox="1"/>
                <p:nvPr/>
              </p:nvSpPr>
              <p:spPr bwMode="auto">
                <a:xfrm>
                  <a:off x="6290885" y="2285676"/>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2.40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107" name="Text Placeholder 2"/>
                <p:cNvSpPr txBox="1"/>
                <p:nvPr/>
              </p:nvSpPr>
              <p:spPr bwMode="auto">
                <a:xfrm>
                  <a:off x="6290890" y="2817706"/>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2.</a:t>
                  </a:r>
                  <a:r>
                    <a:rPr lang="en-IN" altLang="en-US" sz="1100" b="1" kern="0" dirty="0" smtClean="0">
                      <a:solidFill>
                        <a:srgbClr val="000000"/>
                      </a:solidFill>
                      <a:latin typeface="Cambria" panose="02040503050406030204" pitchFamily="18" charset="0"/>
                      <a:ea typeface="Cambria" panose="02040503050406030204" pitchFamily="18" charset="0"/>
                    </a:rPr>
                    <a:t>6</a:t>
                  </a:r>
                  <a:r>
                    <a:rPr lang="en-US" sz="1100" b="1" kern="0" dirty="0" smtClean="0">
                      <a:solidFill>
                        <a:srgbClr val="000000"/>
                      </a:solidFill>
                      <a:latin typeface="Cambria" panose="02040503050406030204" pitchFamily="18" charset="0"/>
                      <a:ea typeface="Cambria" panose="02040503050406030204" pitchFamily="18" charset="0"/>
                    </a:rPr>
                    <a:t>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08" name="Text Placeholder 2"/>
                <p:cNvSpPr txBox="1"/>
                <p:nvPr/>
              </p:nvSpPr>
              <p:spPr bwMode="auto">
                <a:xfrm>
                  <a:off x="6290884" y="3353681"/>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2.</a:t>
                  </a:r>
                  <a:r>
                    <a:rPr lang="en-IN" altLang="en-US" sz="1100" b="1" kern="0" dirty="0" smtClean="0">
                      <a:solidFill>
                        <a:srgbClr val="000000"/>
                      </a:solidFill>
                      <a:latin typeface="Cambria" panose="02040503050406030204" pitchFamily="18" charset="0"/>
                      <a:ea typeface="Cambria" panose="02040503050406030204" pitchFamily="18" charset="0"/>
                    </a:rPr>
                    <a:t>00</a:t>
                  </a:r>
                  <a:endParaRPr lang="en-IN" altLang="en-US" sz="1100" b="1" kern="0" dirty="0" smtClean="0">
                    <a:solidFill>
                      <a:srgbClr val="000000"/>
                    </a:solidFill>
                    <a:latin typeface="Cambria" panose="02040503050406030204" pitchFamily="18" charset="0"/>
                    <a:ea typeface="Cambria" panose="02040503050406030204" pitchFamily="18" charset="0"/>
                  </a:endParaRPr>
                </a:p>
              </p:txBody>
            </p:sp>
            <p:sp>
              <p:nvSpPr>
                <p:cNvPr id="109" name="Text Placeholder 2"/>
                <p:cNvSpPr txBox="1"/>
                <p:nvPr/>
              </p:nvSpPr>
              <p:spPr bwMode="auto">
                <a:xfrm>
                  <a:off x="6289529" y="1739168"/>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IN" altLang="en-US" sz="1100" b="1" kern="0" dirty="0" smtClean="0">
                      <a:solidFill>
                        <a:srgbClr val="000000"/>
                      </a:solidFill>
                      <a:latin typeface="Cambria" panose="02040503050406030204" pitchFamily="18" charset="0"/>
                      <a:ea typeface="Cambria" panose="02040503050406030204" pitchFamily="18" charset="0"/>
                    </a:rPr>
                    <a:t>2.20</a:t>
                  </a:r>
                  <a:endParaRPr lang="en-IN" altLang="en-US" sz="1100" b="1" kern="0" dirty="0" smtClean="0">
                    <a:solidFill>
                      <a:srgbClr val="000000"/>
                    </a:solidFill>
                    <a:latin typeface="Cambria" panose="02040503050406030204" pitchFamily="18" charset="0"/>
                    <a:ea typeface="Cambria" panose="02040503050406030204" pitchFamily="18" charset="0"/>
                  </a:endParaRPr>
                </a:p>
              </p:txBody>
            </p:sp>
            <p:sp>
              <p:nvSpPr>
                <p:cNvPr id="110" name="Rounded Rectangle 109"/>
                <p:cNvSpPr/>
                <p:nvPr/>
              </p:nvSpPr>
              <p:spPr>
                <a:xfrm>
                  <a:off x="6236718" y="1161506"/>
                  <a:ext cx="1312538" cy="421032"/>
                </a:xfrm>
                <a:prstGeom prst="roundRect">
                  <a:avLst/>
                </a:prstGeom>
                <a:solidFill>
                  <a:srgbClr val="00602B"/>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Total</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grpSp>
          <p:sp>
            <p:nvSpPr>
              <p:cNvPr id="100" name="Content Placeholder 3"/>
              <p:cNvSpPr txBox="1"/>
              <p:nvPr/>
            </p:nvSpPr>
            <p:spPr bwMode="auto">
              <a:xfrm>
                <a:off x="750072" y="3618038"/>
                <a:ext cx="1088726" cy="434372"/>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100" b="1" dirty="0" smtClean="0">
                    <a:solidFill>
                      <a:schemeClr val="bg1"/>
                    </a:solidFill>
                    <a:latin typeface="Cambria" panose="02040503050406030204" pitchFamily="18" charset="0"/>
                    <a:ea typeface="Cambria" panose="02040503050406030204" pitchFamily="18" charset="0"/>
                  </a:rPr>
                  <a:t>Total</a:t>
                </a:r>
                <a:endParaRPr lang="en-GB" sz="1100" b="1" dirty="0">
                  <a:solidFill>
                    <a:schemeClr val="bg1"/>
                  </a:solidFill>
                  <a:latin typeface="Cambria" panose="02040503050406030204" pitchFamily="18" charset="0"/>
                  <a:ea typeface="Cambria" panose="02040503050406030204" pitchFamily="18" charset="0"/>
                </a:endParaRPr>
              </a:p>
            </p:txBody>
          </p:sp>
          <p:sp>
            <p:nvSpPr>
              <p:cNvPr id="101" name="Text Placeholder 2"/>
              <p:cNvSpPr txBox="1"/>
              <p:nvPr/>
            </p:nvSpPr>
            <p:spPr bwMode="auto">
              <a:xfrm>
                <a:off x="1981909" y="3618038"/>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4.80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102" name="Text Placeholder 2"/>
              <p:cNvSpPr txBox="1"/>
              <p:nvPr/>
            </p:nvSpPr>
            <p:spPr bwMode="auto">
              <a:xfrm>
                <a:off x="3465262" y="3618038"/>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03" name="Text Placeholder 2"/>
              <p:cNvSpPr txBox="1"/>
              <p:nvPr/>
            </p:nvSpPr>
            <p:spPr bwMode="auto">
              <a:xfrm>
                <a:off x="4931968" y="3618322"/>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4.40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104" name="Text Placeholder 2"/>
              <p:cNvSpPr txBox="1"/>
              <p:nvPr/>
            </p:nvSpPr>
            <p:spPr bwMode="auto">
              <a:xfrm>
                <a:off x="6365889" y="3618038"/>
                <a:ext cx="1330305" cy="434372"/>
              </a:xfrm>
              <a:prstGeom prst="rect">
                <a:avLst/>
              </a:prstGeom>
              <a:solidFill>
                <a:srgbClr val="FFFF00"/>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9.20</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97" name="Rounded Rectangle 96"/>
            <p:cNvSpPr/>
            <p:nvPr/>
          </p:nvSpPr>
          <p:spPr>
            <a:xfrm>
              <a:off x="609604" y="2008808"/>
              <a:ext cx="1206291" cy="533365"/>
            </a:xfrm>
            <a:prstGeom prst="round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Particulars</a:t>
              </a:r>
              <a:endPar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sym typeface="Wingdings" panose="05000000000000000000" pitchFamily="2" charset="2"/>
              </a:endParaRPr>
            </a:p>
          </p:txBody>
        </p:sp>
        <p:sp>
          <p:nvSpPr>
            <p:cNvPr id="98" name="Text Placeholder 2"/>
            <p:cNvSpPr txBox="1"/>
            <p:nvPr/>
          </p:nvSpPr>
          <p:spPr bwMode="auto">
            <a:xfrm>
              <a:off x="609604" y="1381175"/>
              <a:ext cx="7635365" cy="543406"/>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dirty="0" smtClean="0">
                  <a:solidFill>
                    <a:schemeClr val="bg1"/>
                  </a:solidFill>
                  <a:latin typeface="Cambria" panose="02040503050406030204" pitchFamily="18" charset="0"/>
                  <a:ea typeface="Cambria" panose="02040503050406030204" pitchFamily="18" charset="0"/>
                </a:rPr>
                <a:t>IRB INVIT FUND</a:t>
              </a:r>
              <a:endParaRPr lang="en-US" sz="1100" b="1" dirty="0">
                <a:solidFill>
                  <a:schemeClr val="bg1"/>
                </a:solidFill>
                <a:latin typeface="Cambria" panose="02040503050406030204" pitchFamily="18" charset="0"/>
                <a:ea typeface="Cambria" panose="02040503050406030204" pitchFamily="18" charset="0"/>
              </a:endParaRPr>
            </a:p>
          </p:txBody>
        </p:sp>
      </p:grpSp>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sp>
        <p:nvSpPr>
          <p:cNvPr id="87" name="Text Placeholder 2"/>
          <p:cNvSpPr txBox="1"/>
          <p:nvPr/>
        </p:nvSpPr>
        <p:spPr bwMode="auto">
          <a:xfrm>
            <a:off x="856774" y="6429375"/>
            <a:ext cx="6631779" cy="377894"/>
          </a:xfrm>
          <a:prstGeom prst="rect">
            <a:avLst/>
          </a:prstGeom>
          <a:solidFill>
            <a:schemeClr val="bg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1000" b="1" i="1" dirty="0" smtClean="0">
                <a:latin typeface="Cambria" panose="02040503050406030204" pitchFamily="18" charset="0"/>
                <a:ea typeface="Cambria" panose="02040503050406030204" pitchFamily="18" charset="0"/>
              </a:rPr>
              <a:t>Disclaimer: The distribution displayed above pertains to the distribution made in the immediately preceding 4 quarters. It should NOT be viewed as a guarantee of  the distribution in the future as well. You are advised to the read the “Risks” in the offer document for each </a:t>
            </a:r>
            <a:r>
              <a:rPr lang="en-US" sz="1000" b="1" i="1" dirty="0" err="1" smtClean="0">
                <a:latin typeface="Cambria" panose="02040503050406030204" pitchFamily="18" charset="0"/>
                <a:ea typeface="Cambria" panose="02040503050406030204" pitchFamily="18" charset="0"/>
              </a:rPr>
              <a:t>Invit</a:t>
            </a:r>
            <a:r>
              <a:rPr lang="en-US" sz="1000" b="1" i="1" dirty="0" smtClean="0">
                <a:latin typeface="Cambria" panose="02040503050406030204" pitchFamily="18" charset="0"/>
                <a:ea typeface="Cambria" panose="02040503050406030204" pitchFamily="18" charset="0"/>
              </a:rPr>
              <a:t>/</a:t>
            </a:r>
            <a:r>
              <a:rPr lang="en-US" sz="1000" b="1" i="1" dirty="0" err="1" smtClean="0">
                <a:latin typeface="Cambria" panose="02040503050406030204" pitchFamily="18" charset="0"/>
                <a:ea typeface="Cambria" panose="02040503050406030204" pitchFamily="18" charset="0"/>
              </a:rPr>
              <a:t>Reit</a:t>
            </a:r>
            <a:r>
              <a:rPr lang="en-US" sz="1000" b="1" i="1" dirty="0" smtClean="0">
                <a:latin typeface="Cambria" panose="02040503050406030204" pitchFamily="18" charset="0"/>
                <a:ea typeface="Cambria" panose="02040503050406030204" pitchFamily="18" charset="0"/>
              </a:rPr>
              <a:t> carefully before investing.</a:t>
            </a:r>
            <a:endParaRPr lang="en-US" sz="800" b="1" i="1" dirty="0">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grpSp>
        <p:nvGrpSpPr>
          <p:cNvPr id="3" name="Group 2"/>
          <p:cNvGrpSpPr/>
          <p:nvPr/>
        </p:nvGrpSpPr>
        <p:grpSpPr>
          <a:xfrm>
            <a:off x="838401" y="1676548"/>
            <a:ext cx="6629401" cy="2547610"/>
            <a:chOff x="609600" y="1381175"/>
            <a:chExt cx="7696202" cy="4867371"/>
          </a:xfrm>
        </p:grpSpPr>
        <p:grpSp>
          <p:nvGrpSpPr>
            <p:cNvPr id="85" name="Group 84"/>
            <p:cNvGrpSpPr/>
            <p:nvPr/>
          </p:nvGrpSpPr>
          <p:grpSpPr>
            <a:xfrm>
              <a:off x="609600" y="2008385"/>
              <a:ext cx="7696202" cy="4240161"/>
              <a:chOff x="750069" y="1206183"/>
              <a:chExt cx="6946133" cy="2846610"/>
            </a:xfrm>
          </p:grpSpPr>
          <p:grpSp>
            <p:nvGrpSpPr>
              <p:cNvPr id="79" name="Group 78"/>
              <p:cNvGrpSpPr/>
              <p:nvPr/>
            </p:nvGrpSpPr>
            <p:grpSpPr>
              <a:xfrm>
                <a:off x="750069" y="1206183"/>
                <a:ext cx="6946133" cy="2299426"/>
                <a:chOff x="750066" y="1161505"/>
                <a:chExt cx="6853364" cy="2703740"/>
              </a:xfrm>
            </p:grpSpPr>
            <p:grpSp>
              <p:nvGrpSpPr>
                <p:cNvPr id="69" name="Group 68"/>
                <p:cNvGrpSpPr/>
                <p:nvPr/>
              </p:nvGrpSpPr>
              <p:grpSpPr>
                <a:xfrm>
                  <a:off x="750066" y="1161505"/>
                  <a:ext cx="4515736" cy="2703740"/>
                  <a:chOff x="868085" y="1219200"/>
                  <a:chExt cx="5234939" cy="2420273"/>
                </a:xfrm>
              </p:grpSpPr>
              <p:grpSp>
                <p:nvGrpSpPr>
                  <p:cNvPr id="28" name="Group 27"/>
                  <p:cNvGrpSpPr/>
                  <p:nvPr/>
                </p:nvGrpSpPr>
                <p:grpSpPr>
                  <a:xfrm>
                    <a:off x="868085" y="1219200"/>
                    <a:ext cx="5234939" cy="2420273"/>
                    <a:chOff x="868085" y="1219200"/>
                    <a:chExt cx="5234939" cy="2420273"/>
                  </a:xfrm>
                </p:grpSpPr>
                <p:grpSp>
                  <p:nvGrpSpPr>
                    <p:cNvPr id="23" name="Group 22"/>
                    <p:cNvGrpSpPr/>
                    <p:nvPr/>
                  </p:nvGrpSpPr>
                  <p:grpSpPr>
                    <a:xfrm>
                      <a:off x="868085" y="1736299"/>
                      <a:ext cx="5234178" cy="1903174"/>
                      <a:chOff x="856297" y="2190750"/>
                      <a:chExt cx="5234178" cy="1903174"/>
                    </a:xfrm>
                  </p:grpSpPr>
                  <p:grpSp>
                    <p:nvGrpSpPr>
                      <p:cNvPr id="18" name="Group 17"/>
                      <p:cNvGrpSpPr/>
                      <p:nvPr/>
                    </p:nvGrpSpPr>
                    <p:grpSpPr>
                      <a:xfrm>
                        <a:off x="856297" y="2190750"/>
                        <a:ext cx="5234178" cy="1423094"/>
                        <a:chOff x="499554" y="2209800"/>
                        <a:chExt cx="5234178" cy="1423094"/>
                      </a:xfrm>
                    </p:grpSpPr>
                    <p:sp>
                      <p:nvSpPr>
                        <p:cNvPr id="6" name="Content Placeholder 3"/>
                        <p:cNvSpPr txBox="1"/>
                        <p:nvPr/>
                      </p:nvSpPr>
                      <p:spPr bwMode="auto">
                        <a:xfrm>
                          <a:off x="499558" y="2209800"/>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100" b="1" dirty="0" smtClean="0">
                              <a:solidFill>
                                <a:schemeClr val="bg1"/>
                              </a:solidFill>
                              <a:latin typeface="Cambria" panose="02040503050406030204" pitchFamily="18" charset="0"/>
                              <a:ea typeface="Cambria" panose="02040503050406030204" pitchFamily="18" charset="0"/>
                            </a:rPr>
                            <a:t>Q</a:t>
                          </a:r>
                          <a:r>
                            <a:rPr lang="en-IN" altLang="en-US" sz="1100" b="1" dirty="0" smtClean="0">
                              <a:solidFill>
                                <a:schemeClr val="bg1"/>
                              </a:solidFill>
                              <a:latin typeface="Cambria" panose="02040503050406030204" pitchFamily="18" charset="0"/>
                              <a:ea typeface="Cambria" panose="02040503050406030204" pitchFamily="18" charset="0"/>
                            </a:rPr>
                            <a:t>2</a:t>
                          </a:r>
                          <a:r>
                            <a:rPr lang="en-US" sz="1100" b="1" dirty="0" smtClean="0">
                              <a:solidFill>
                                <a:schemeClr val="bg1"/>
                              </a:solidFill>
                              <a:latin typeface="Cambria" panose="02040503050406030204" pitchFamily="18" charset="0"/>
                              <a:ea typeface="Cambria" panose="02040503050406030204" pitchFamily="18" charset="0"/>
                            </a:rPr>
                            <a:t>FY22</a:t>
                          </a:r>
                          <a:endParaRPr sz="1100" b="1" dirty="0">
                            <a:solidFill>
                              <a:schemeClr val="bg1"/>
                            </a:solidFill>
                            <a:latin typeface="Cambria" panose="02040503050406030204" pitchFamily="18" charset="0"/>
                            <a:ea typeface="Cambria" panose="02040503050406030204" pitchFamily="18" charset="0"/>
                          </a:endParaRPr>
                        </a:p>
                      </p:txBody>
                    </p:sp>
                    <p:sp>
                      <p:nvSpPr>
                        <p:cNvPr id="7" name="Content Placeholder 3"/>
                        <p:cNvSpPr txBox="1"/>
                        <p:nvPr/>
                      </p:nvSpPr>
                      <p:spPr bwMode="auto">
                        <a:xfrm>
                          <a:off x="499554" y="269901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rPr>
                            <a:t>Q</a:t>
                          </a:r>
                          <a:r>
                            <a:rPr lang="en-IN" altLang="en-GB" sz="1100" b="1" dirty="0" smtClean="0">
                              <a:solidFill>
                                <a:schemeClr val="bg1"/>
                              </a:solidFill>
                              <a:latin typeface="Cambria" panose="02040503050406030204" pitchFamily="18" charset="0"/>
                              <a:ea typeface="Cambria" panose="02040503050406030204" pitchFamily="18" charset="0"/>
                            </a:rPr>
                            <a:t>3</a:t>
                          </a:r>
                          <a:r>
                            <a:rPr lang="en-GB" sz="1100" b="1" dirty="0" smtClean="0">
                              <a:solidFill>
                                <a:schemeClr val="bg1"/>
                              </a:solidFill>
                              <a:latin typeface="Cambria" panose="02040503050406030204" pitchFamily="18" charset="0"/>
                              <a:ea typeface="Cambria" panose="02040503050406030204" pitchFamily="18" charset="0"/>
                            </a:rPr>
                            <a:t>FY2</a:t>
                          </a:r>
                          <a:r>
                            <a:rPr lang="en-US" altLang="en-GB" sz="1100" b="1" dirty="0" smtClean="0">
                              <a:solidFill>
                                <a:schemeClr val="bg1"/>
                              </a:solidFill>
                              <a:latin typeface="Cambria" panose="02040503050406030204" pitchFamily="18" charset="0"/>
                              <a:ea typeface="Cambria" panose="02040503050406030204" pitchFamily="18" charset="0"/>
                            </a:rPr>
                            <a:t>2</a:t>
                          </a:r>
                          <a:endParaRPr lang="en-US" altLang="en-GB" sz="1100" b="1" dirty="0" smtClean="0">
                            <a:solidFill>
                              <a:schemeClr val="bg1"/>
                            </a:solidFill>
                            <a:latin typeface="Cambria" panose="02040503050406030204" pitchFamily="18" charset="0"/>
                            <a:ea typeface="Cambria" panose="02040503050406030204" pitchFamily="18" charset="0"/>
                          </a:endParaRPr>
                        </a:p>
                      </p:txBody>
                    </p:sp>
                    <p:sp>
                      <p:nvSpPr>
                        <p:cNvPr id="8" name="Content Placeholder 3"/>
                        <p:cNvSpPr txBox="1"/>
                        <p:nvPr/>
                      </p:nvSpPr>
                      <p:spPr bwMode="auto">
                        <a:xfrm>
                          <a:off x="499556" y="317526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rPr>
                            <a:t>Q</a:t>
                          </a:r>
                          <a:r>
                            <a:rPr lang="en-IN" altLang="en-GB" sz="1100" b="1" dirty="0" smtClean="0">
                              <a:solidFill>
                                <a:schemeClr val="bg1"/>
                              </a:solidFill>
                              <a:latin typeface="Cambria" panose="02040503050406030204" pitchFamily="18" charset="0"/>
                              <a:ea typeface="Cambria" panose="02040503050406030204" pitchFamily="18" charset="0"/>
                            </a:rPr>
                            <a:t>4</a:t>
                          </a:r>
                          <a:r>
                            <a:rPr lang="en-GB" sz="1100" b="1" dirty="0" smtClean="0">
                              <a:solidFill>
                                <a:schemeClr val="bg1"/>
                              </a:solidFill>
                              <a:latin typeface="Cambria" panose="02040503050406030204" pitchFamily="18" charset="0"/>
                              <a:ea typeface="Cambria" panose="02040503050406030204" pitchFamily="18" charset="0"/>
                            </a:rPr>
                            <a:t>FY2</a:t>
                          </a:r>
                          <a:r>
                            <a:rPr lang="en-IN" altLang="en-GB" sz="1100" b="1" dirty="0" smtClean="0">
                              <a:solidFill>
                                <a:schemeClr val="bg1"/>
                              </a:solidFill>
                              <a:latin typeface="Cambria" panose="02040503050406030204" pitchFamily="18" charset="0"/>
                              <a:ea typeface="Cambria" panose="02040503050406030204" pitchFamily="18" charset="0"/>
                            </a:rPr>
                            <a:t>2</a:t>
                          </a:r>
                          <a:endParaRPr lang="en-IN" altLang="en-GB" sz="1100" b="1" dirty="0" smtClean="0">
                            <a:solidFill>
                              <a:schemeClr val="bg1"/>
                            </a:solidFill>
                            <a:latin typeface="Cambria" panose="02040503050406030204" pitchFamily="18" charset="0"/>
                            <a:ea typeface="Cambria" panose="02040503050406030204" pitchFamily="18" charset="0"/>
                          </a:endParaRPr>
                        </a:p>
                      </p:txBody>
                    </p:sp>
                    <p:sp>
                      <p:nvSpPr>
                        <p:cNvPr id="9" name="Text Placeholder 2"/>
                        <p:cNvSpPr txBox="1"/>
                        <p:nvPr/>
                      </p:nvSpPr>
                      <p:spPr bwMode="auto">
                        <a:xfrm>
                          <a:off x="1914258" y="2222659"/>
                          <a:ext cx="12320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3.02</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0" name="Text Placeholder 2"/>
                        <p:cNvSpPr txBox="1"/>
                        <p:nvPr/>
                      </p:nvSpPr>
                      <p:spPr bwMode="auto">
                        <a:xfrm>
                          <a:off x="1908931" y="2699310"/>
                          <a:ext cx="12320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rPr>
                            <a:t>1.99</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1" name="Text Placeholder 2"/>
                        <p:cNvSpPr txBox="1"/>
                        <p:nvPr/>
                      </p:nvSpPr>
                      <p:spPr bwMode="auto">
                        <a:xfrm>
                          <a:off x="1908931" y="3175104"/>
                          <a:ext cx="12320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1.90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12" name="Text Placeholder 2"/>
                        <p:cNvSpPr txBox="1"/>
                        <p:nvPr/>
                      </p:nvSpPr>
                      <p:spPr bwMode="auto">
                        <a:xfrm>
                          <a:off x="3239164" y="2210657"/>
                          <a:ext cx="11871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rPr>
                            <a:t>0.96</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4" name="Text Placeholder 2"/>
                        <p:cNvSpPr txBox="1"/>
                        <p:nvPr/>
                      </p:nvSpPr>
                      <p:spPr bwMode="auto">
                        <a:xfrm>
                          <a:off x="3239164" y="2700168"/>
                          <a:ext cx="11871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rPr>
                            <a:t>0.72</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5" name="Text Placeholder 2"/>
                        <p:cNvSpPr txBox="1"/>
                        <p:nvPr/>
                      </p:nvSpPr>
                      <p:spPr bwMode="auto">
                        <a:xfrm>
                          <a:off x="4516127" y="2699310"/>
                          <a:ext cx="1217605"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rPr>
                            <a:t>0.28</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6" name="Text Placeholder 2"/>
                        <p:cNvSpPr txBox="1"/>
                        <p:nvPr/>
                      </p:nvSpPr>
                      <p:spPr bwMode="auto">
                        <a:xfrm>
                          <a:off x="3239164" y="3175961"/>
                          <a:ext cx="11871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0.82</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17" name="Text Placeholder 2"/>
                        <p:cNvSpPr txBox="1"/>
                        <p:nvPr/>
                      </p:nvSpPr>
                      <p:spPr bwMode="auto">
                        <a:xfrm>
                          <a:off x="4516127" y="3175961"/>
                          <a:ext cx="1217605"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0.28</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19" name="Content Placeholder 3"/>
                      <p:cNvSpPr txBox="1"/>
                      <p:nvPr/>
                    </p:nvSpPr>
                    <p:spPr bwMode="auto">
                      <a:xfrm>
                        <a:off x="856301" y="3635993"/>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rPr>
                          <a:t>Q</a:t>
                        </a:r>
                        <a:r>
                          <a:rPr lang="en-IN" altLang="en-GB" sz="1100" b="1" dirty="0" smtClean="0">
                            <a:solidFill>
                              <a:schemeClr val="bg1"/>
                            </a:solidFill>
                            <a:latin typeface="Cambria" panose="02040503050406030204" pitchFamily="18" charset="0"/>
                            <a:ea typeface="Cambria" panose="02040503050406030204" pitchFamily="18" charset="0"/>
                          </a:rPr>
                          <a:t>1</a:t>
                        </a:r>
                        <a:r>
                          <a:rPr lang="en-GB" sz="1100" b="1" dirty="0" smtClean="0">
                            <a:solidFill>
                              <a:schemeClr val="bg1"/>
                            </a:solidFill>
                            <a:latin typeface="Cambria" panose="02040503050406030204" pitchFamily="18" charset="0"/>
                            <a:ea typeface="Cambria" panose="02040503050406030204" pitchFamily="18" charset="0"/>
                          </a:rPr>
                          <a:t>FY2</a:t>
                        </a:r>
                        <a:r>
                          <a:rPr lang="en-IN" altLang="en-GB" sz="1100" b="1" dirty="0" smtClean="0">
                            <a:solidFill>
                              <a:schemeClr val="bg1"/>
                            </a:solidFill>
                            <a:latin typeface="Cambria" panose="02040503050406030204" pitchFamily="18" charset="0"/>
                            <a:ea typeface="Cambria" panose="02040503050406030204" pitchFamily="18" charset="0"/>
                          </a:rPr>
                          <a:t>3</a:t>
                        </a:r>
                        <a:endParaRPr lang="en-IN" altLang="en-GB" sz="1100" b="1" dirty="0" smtClean="0">
                          <a:solidFill>
                            <a:schemeClr val="bg1"/>
                          </a:solidFill>
                          <a:latin typeface="Cambria" panose="02040503050406030204" pitchFamily="18" charset="0"/>
                          <a:ea typeface="Cambria" panose="02040503050406030204" pitchFamily="18" charset="0"/>
                        </a:endParaRPr>
                      </a:p>
                    </p:txBody>
                  </p:sp>
                  <p:sp>
                    <p:nvSpPr>
                      <p:cNvPr id="20" name="Text Placeholder 2"/>
                      <p:cNvSpPr txBox="1"/>
                      <p:nvPr/>
                    </p:nvSpPr>
                    <p:spPr bwMode="auto">
                      <a:xfrm>
                        <a:off x="2264913" y="3636134"/>
                        <a:ext cx="12320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1.97</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21" name="Text Placeholder 2"/>
                      <p:cNvSpPr txBox="1"/>
                      <p:nvPr/>
                    </p:nvSpPr>
                    <p:spPr bwMode="auto">
                      <a:xfrm>
                        <a:off x="3595907" y="3636991"/>
                        <a:ext cx="11871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0.50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22" name="Text Placeholder 2"/>
                      <p:cNvSpPr txBox="1"/>
                      <p:nvPr/>
                    </p:nvSpPr>
                    <p:spPr bwMode="auto">
                      <a:xfrm>
                        <a:off x="4872863" y="3636134"/>
                        <a:ext cx="1217602"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0.28</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24" name="Rounded Rectangle 23"/>
                    <p:cNvSpPr/>
                    <p:nvPr/>
                  </p:nvSpPr>
                  <p:spPr>
                    <a:xfrm>
                      <a:off x="2277462" y="1219200"/>
                      <a:ext cx="1232064" cy="377206"/>
                    </a:xfrm>
                    <a:prstGeom prst="roundRect">
                      <a:avLst/>
                    </a:prstGeom>
                    <a:solidFill>
                      <a:schemeClr val="accent6">
                        <a:lumMod val="7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Interest Income</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25" name="Rounded Rectangle 24"/>
                    <p:cNvSpPr/>
                    <p:nvPr/>
                  </p:nvSpPr>
                  <p:spPr>
                    <a:xfrm>
                      <a:off x="3607695" y="1220057"/>
                      <a:ext cx="1187164" cy="377206"/>
                    </a:xfrm>
                    <a:prstGeom prst="roundRect">
                      <a:avLst/>
                    </a:prstGeom>
                    <a:solidFill>
                      <a:schemeClr val="tx1">
                        <a:lumMod val="65000"/>
                        <a:lumOff val="3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Taxable Dividend </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26" name="Rounded Rectangle 25"/>
                    <p:cNvSpPr/>
                    <p:nvPr/>
                  </p:nvSpPr>
                  <p:spPr>
                    <a:xfrm>
                      <a:off x="4885419" y="1219200"/>
                      <a:ext cx="1217605" cy="377206"/>
                    </a:xfrm>
                    <a:prstGeom prst="roundRect">
                      <a:avLst/>
                    </a:prstGeom>
                    <a:solidFill>
                      <a:schemeClr val="accent6">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rPr>
                        <a:t>Tax Free Dividend</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grpSp>
              <p:sp>
                <p:nvSpPr>
                  <p:cNvPr id="57" name="Text Placeholder 2"/>
                  <p:cNvSpPr txBox="1"/>
                  <p:nvPr/>
                </p:nvSpPr>
                <p:spPr bwMode="auto">
                  <a:xfrm>
                    <a:off x="4878811" y="1737001"/>
                    <a:ext cx="121675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rPr>
                      <a:t>0.52</a:t>
                    </a:r>
                    <a:endParaRPr lang="en-US" sz="1100" b="1" kern="0" dirty="0">
                      <a:solidFill>
                        <a:srgbClr val="000000"/>
                      </a:solidFill>
                      <a:latin typeface="Cambria" panose="02040503050406030204" pitchFamily="18" charset="0"/>
                      <a:ea typeface="Cambria" panose="02040503050406030204" pitchFamily="18" charset="0"/>
                    </a:endParaRPr>
                  </a:p>
                </p:txBody>
              </p:sp>
            </p:grpSp>
            <p:sp>
              <p:nvSpPr>
                <p:cNvPr id="70" name="Text Placeholder 2"/>
                <p:cNvSpPr txBox="1"/>
                <p:nvPr/>
              </p:nvSpPr>
              <p:spPr bwMode="auto">
                <a:xfrm>
                  <a:off x="6369299" y="2285836"/>
                  <a:ext cx="1234131" cy="51045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rPr>
                    <a:t>3.00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1" name="Text Placeholder 2"/>
                <p:cNvSpPr txBox="1"/>
                <p:nvPr/>
              </p:nvSpPr>
              <p:spPr bwMode="auto">
                <a:xfrm>
                  <a:off x="6369299" y="2817356"/>
                  <a:ext cx="1234131" cy="51045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3.00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72" name="Text Placeholder 2"/>
                <p:cNvSpPr txBox="1"/>
                <p:nvPr/>
              </p:nvSpPr>
              <p:spPr bwMode="auto">
                <a:xfrm>
                  <a:off x="6369299" y="3353663"/>
                  <a:ext cx="1234131" cy="51045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3.00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73" name="Text Placeholder 2"/>
                <p:cNvSpPr txBox="1"/>
                <p:nvPr/>
              </p:nvSpPr>
              <p:spPr bwMode="auto">
                <a:xfrm>
                  <a:off x="6367329" y="1738994"/>
                  <a:ext cx="1234131" cy="51045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4.50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8" name="Rounded Rectangle 77"/>
                <p:cNvSpPr/>
                <p:nvPr/>
              </p:nvSpPr>
              <p:spPr>
                <a:xfrm>
                  <a:off x="6366673" y="1161505"/>
                  <a:ext cx="1182271" cy="437666"/>
                </a:xfrm>
                <a:prstGeom prst="roundRect">
                  <a:avLst/>
                </a:prstGeom>
                <a:solidFill>
                  <a:srgbClr val="00602B"/>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Total</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grpSp>
          <p:sp>
            <p:nvSpPr>
              <p:cNvPr id="80" name="Content Placeholder 3"/>
              <p:cNvSpPr txBox="1"/>
              <p:nvPr/>
            </p:nvSpPr>
            <p:spPr bwMode="auto">
              <a:xfrm>
                <a:off x="750072" y="3618038"/>
                <a:ext cx="1088726" cy="434372"/>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100" b="1" dirty="0" smtClean="0">
                    <a:solidFill>
                      <a:schemeClr val="bg1"/>
                    </a:solidFill>
                    <a:latin typeface="Cambria" panose="02040503050406030204" pitchFamily="18" charset="0"/>
                    <a:ea typeface="Cambria" panose="02040503050406030204" pitchFamily="18" charset="0"/>
                  </a:rPr>
                  <a:t>Total</a:t>
                </a:r>
                <a:endParaRPr lang="en-GB" sz="1100" b="1" dirty="0">
                  <a:solidFill>
                    <a:schemeClr val="bg1"/>
                  </a:solidFill>
                  <a:latin typeface="Cambria" panose="02040503050406030204" pitchFamily="18" charset="0"/>
                  <a:ea typeface="Cambria" panose="02040503050406030204" pitchFamily="18" charset="0"/>
                </a:endParaRPr>
              </a:p>
            </p:txBody>
          </p:sp>
          <p:sp>
            <p:nvSpPr>
              <p:cNvPr id="81" name="Text Placeholder 2"/>
              <p:cNvSpPr txBox="1"/>
              <p:nvPr/>
            </p:nvSpPr>
            <p:spPr bwMode="auto">
              <a:xfrm>
                <a:off x="1981610" y="3617860"/>
                <a:ext cx="1077183" cy="43411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8.88</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82" name="Text Placeholder 2"/>
              <p:cNvSpPr txBox="1"/>
              <p:nvPr/>
            </p:nvSpPr>
            <p:spPr bwMode="auto">
              <a:xfrm>
                <a:off x="3145287" y="3618675"/>
                <a:ext cx="1037928" cy="43411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3.00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83" name="Text Placeholder 2"/>
              <p:cNvSpPr txBox="1"/>
              <p:nvPr/>
            </p:nvSpPr>
            <p:spPr bwMode="auto">
              <a:xfrm>
                <a:off x="4261725" y="3618675"/>
                <a:ext cx="1064541" cy="43411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1.36</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84" name="Text Placeholder 2"/>
              <p:cNvSpPr txBox="1"/>
              <p:nvPr/>
            </p:nvSpPr>
            <p:spPr bwMode="auto">
              <a:xfrm>
                <a:off x="6445365" y="3617860"/>
                <a:ext cx="1250836" cy="434118"/>
              </a:xfrm>
              <a:prstGeom prst="rect">
                <a:avLst/>
              </a:prstGeom>
              <a:solidFill>
                <a:srgbClr val="FFFF00"/>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13</a:t>
                </a:r>
                <a:r>
                  <a:rPr lang="en-US" sz="1100" b="1" kern="0" dirty="0">
                    <a:solidFill>
                      <a:srgbClr val="000000"/>
                    </a:solidFill>
                    <a:latin typeface="Cambria" panose="02040503050406030204" pitchFamily="18" charset="0"/>
                    <a:ea typeface="Cambria" panose="02040503050406030204" pitchFamily="18" charset="0"/>
                  </a:rPr>
                  <a:t>.50</a:t>
                </a:r>
                <a:endParaRPr lang="en-US" sz="1100" b="1" kern="0" dirty="0">
                  <a:solidFill>
                    <a:srgbClr val="000000"/>
                  </a:solidFill>
                  <a:latin typeface="Cambria" panose="02040503050406030204" pitchFamily="18" charset="0"/>
                  <a:ea typeface="Cambria" panose="02040503050406030204" pitchFamily="18" charset="0"/>
                </a:endParaRPr>
              </a:p>
            </p:txBody>
          </p:sp>
        </p:grpSp>
        <p:sp>
          <p:nvSpPr>
            <p:cNvPr id="122" name="Rounded Rectangle 121"/>
            <p:cNvSpPr/>
            <p:nvPr/>
          </p:nvSpPr>
          <p:spPr>
            <a:xfrm>
              <a:off x="609604" y="2008808"/>
              <a:ext cx="1206291" cy="533366"/>
            </a:xfrm>
            <a:prstGeom prst="round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Particulars</a:t>
              </a:r>
              <a:endPar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sym typeface="Wingdings" panose="05000000000000000000" pitchFamily="2" charset="2"/>
              </a:endParaRPr>
            </a:p>
          </p:txBody>
        </p:sp>
        <p:sp>
          <p:nvSpPr>
            <p:cNvPr id="40" name="Text Placeholder 2"/>
            <p:cNvSpPr txBox="1"/>
            <p:nvPr/>
          </p:nvSpPr>
          <p:spPr bwMode="auto">
            <a:xfrm>
              <a:off x="609604" y="1381175"/>
              <a:ext cx="7635366" cy="543406"/>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dirty="0" err="1" smtClean="0">
                  <a:solidFill>
                    <a:schemeClr val="bg1"/>
                  </a:solidFill>
                  <a:latin typeface="Cambria" panose="02040503050406030204" pitchFamily="18" charset="0"/>
                  <a:ea typeface="Cambria" panose="02040503050406030204" pitchFamily="18" charset="0"/>
                </a:rPr>
                <a:t>PowerGrid</a:t>
              </a:r>
              <a:r>
                <a:rPr lang="en-US" sz="1100" b="1" dirty="0" smtClean="0">
                  <a:solidFill>
                    <a:schemeClr val="bg1"/>
                  </a:solidFill>
                  <a:latin typeface="Cambria" panose="02040503050406030204" pitchFamily="18" charset="0"/>
                  <a:ea typeface="Cambria" panose="02040503050406030204" pitchFamily="18" charset="0"/>
                </a:rPr>
                <a:t> </a:t>
              </a:r>
              <a:r>
                <a:rPr lang="en-US" sz="1100" b="1" dirty="0" err="1" smtClean="0">
                  <a:solidFill>
                    <a:schemeClr val="bg1"/>
                  </a:solidFill>
                  <a:latin typeface="Cambria" panose="02040503050406030204" pitchFamily="18" charset="0"/>
                  <a:ea typeface="Cambria" panose="02040503050406030204" pitchFamily="18" charset="0"/>
                </a:rPr>
                <a:t>Invit</a:t>
              </a:r>
              <a:endParaRPr lang="en-US" sz="1100" b="1" dirty="0">
                <a:solidFill>
                  <a:schemeClr val="bg1"/>
                </a:solidFill>
                <a:latin typeface="Cambria" panose="02040503050406030204" pitchFamily="18" charset="0"/>
                <a:ea typeface="Cambria" panose="02040503050406030204" pitchFamily="18" charset="0"/>
              </a:endParaRPr>
            </a:p>
          </p:txBody>
        </p:sp>
      </p:grpSp>
      <p:sp>
        <p:nvSpPr>
          <p:cNvPr id="13" name="Rectangle 12"/>
          <p:cNvSpPr/>
          <p:nvPr/>
        </p:nvSpPr>
        <p:spPr>
          <a:xfrm>
            <a:off x="2460971" y="146172"/>
            <a:ext cx="3488647" cy="664797"/>
          </a:xfrm>
          <a:prstGeom prst="rect">
            <a:avLst/>
          </a:prstGeom>
        </p:spPr>
        <p:txBody>
          <a:bodyPr wrap="none">
            <a:spAutoFit/>
          </a:bodyPr>
          <a:lstStyle/>
          <a:p>
            <a:pPr algn="ctr">
              <a:lnSpc>
                <a:spcPct val="93000"/>
              </a:lnSpc>
            </a:pPr>
            <a:r>
              <a:rPr lang="en-US" sz="2500" b="1" spc="-1" dirty="0">
                <a:solidFill>
                  <a:schemeClr val="tx2"/>
                </a:solidFill>
                <a:latin typeface="Cambria" panose="02040503050406030204" pitchFamily="18" charset="0"/>
                <a:ea typeface="Cambria" panose="02040503050406030204" pitchFamily="18" charset="0"/>
              </a:rPr>
              <a:t>Distributions in </a:t>
            </a:r>
            <a:r>
              <a:rPr lang="en-US" sz="2500" b="1" spc="-1" dirty="0" err="1" smtClean="0">
                <a:solidFill>
                  <a:schemeClr val="tx2"/>
                </a:solidFill>
                <a:latin typeface="Cambria" panose="02040503050406030204" pitchFamily="18" charset="0"/>
                <a:ea typeface="Cambria" panose="02040503050406030204" pitchFamily="18" charset="0"/>
              </a:rPr>
              <a:t>InvITs</a:t>
            </a:r>
            <a:endParaRPr lang="en-US" sz="2500" b="1" spc="-1" dirty="0" smtClean="0">
              <a:solidFill>
                <a:schemeClr val="tx2"/>
              </a:solidFill>
              <a:latin typeface="Cambria" panose="02040503050406030204" pitchFamily="18" charset="0"/>
              <a:ea typeface="Cambria" panose="02040503050406030204" pitchFamily="18" charset="0"/>
            </a:endParaRPr>
          </a:p>
          <a:p>
            <a:pPr algn="ctr">
              <a:lnSpc>
                <a:spcPct val="93000"/>
              </a:lnSpc>
            </a:pPr>
            <a:r>
              <a:rPr lang="en-US" sz="1500" b="1" spc="-1" dirty="0">
                <a:solidFill>
                  <a:schemeClr val="tx2"/>
                </a:solidFill>
                <a:latin typeface="Cambria" panose="02040503050406030204" pitchFamily="18" charset="0"/>
                <a:ea typeface="Cambria" panose="02040503050406030204" pitchFamily="18" charset="0"/>
              </a:rPr>
              <a:t>(₹ per Unit</a:t>
            </a:r>
            <a:r>
              <a:rPr lang="en-US" sz="1500" b="1" spc="-1" dirty="0" smtClean="0">
                <a:solidFill>
                  <a:schemeClr val="tx2"/>
                </a:solidFill>
                <a:latin typeface="Cambria" panose="02040503050406030204" pitchFamily="18" charset="0"/>
                <a:ea typeface="Cambria" panose="02040503050406030204" pitchFamily="18" charset="0"/>
              </a:rPr>
              <a:t>)</a:t>
            </a:r>
            <a:endParaRPr lang="en-US" sz="3000" b="1" spc="-1" dirty="0">
              <a:solidFill>
                <a:schemeClr val="tx2"/>
              </a:solidFill>
              <a:latin typeface="Cambria" panose="02040503050406030204" pitchFamily="18" charset="0"/>
              <a:ea typeface="Cambria" panose="02040503050406030204" pitchFamily="18" charset="0"/>
            </a:endParaRPr>
          </a:p>
        </p:txBody>
      </p:sp>
      <p:sp>
        <p:nvSpPr>
          <p:cNvPr id="86" name="Text Placeholder 2"/>
          <p:cNvSpPr txBox="1"/>
          <p:nvPr/>
        </p:nvSpPr>
        <p:spPr bwMode="auto">
          <a:xfrm>
            <a:off x="856774" y="6011527"/>
            <a:ext cx="6631779" cy="377894"/>
          </a:xfrm>
          <a:prstGeom prst="rect">
            <a:avLst/>
          </a:prstGeom>
          <a:solidFill>
            <a:schemeClr val="bg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latin typeface="Cambria" panose="02040503050406030204" pitchFamily="18" charset="0"/>
                <a:ea typeface="Cambria" panose="02040503050406030204" pitchFamily="18" charset="0"/>
              </a:rPr>
              <a:t>NOTE: DISTRIBUTION FOR POWERGRID INFRA </a:t>
            </a:r>
            <a:r>
              <a:rPr lang="en-US" sz="1100" b="1" dirty="0" smtClean="0">
                <a:latin typeface="Cambria" panose="02040503050406030204" pitchFamily="18" charset="0"/>
                <a:ea typeface="Cambria" panose="02040503050406030204" pitchFamily="18" charset="0"/>
              </a:rPr>
              <a:t>INVIT WILL BE YET TO BE ANNOUNCED</a:t>
            </a:r>
            <a:endParaRPr lang="en-US" sz="1100" b="1" dirty="0">
              <a:latin typeface="Cambria" panose="02040503050406030204" pitchFamily="18" charset="0"/>
              <a:ea typeface="Cambria" panose="02040503050406030204" pitchFamily="18"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sp>
        <p:nvSpPr>
          <p:cNvPr id="87" name="Text Placeholder 2"/>
          <p:cNvSpPr txBox="1"/>
          <p:nvPr/>
        </p:nvSpPr>
        <p:spPr bwMode="auto">
          <a:xfrm>
            <a:off x="856774" y="6429375"/>
            <a:ext cx="6631779" cy="377894"/>
          </a:xfrm>
          <a:prstGeom prst="rect">
            <a:avLst/>
          </a:prstGeom>
          <a:solidFill>
            <a:schemeClr val="bg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1000" b="1" i="1" dirty="0" smtClean="0">
                <a:latin typeface="Cambria" panose="02040503050406030204" pitchFamily="18" charset="0"/>
                <a:ea typeface="Cambria" panose="02040503050406030204" pitchFamily="18" charset="0"/>
              </a:rPr>
              <a:t>Disclaimer: The distribution displayed above pertains to the distribution made in the immediately preceding 4 quarters. It should NOT be viewed as a guarantee of  the distribution in the future as well. You are advised to the read the “Risks” in the offer document for each </a:t>
            </a:r>
            <a:r>
              <a:rPr lang="en-US" sz="1000" b="1" i="1" dirty="0" err="1" smtClean="0">
                <a:latin typeface="Cambria" panose="02040503050406030204" pitchFamily="18" charset="0"/>
                <a:ea typeface="Cambria" panose="02040503050406030204" pitchFamily="18" charset="0"/>
              </a:rPr>
              <a:t>Invit</a:t>
            </a:r>
            <a:r>
              <a:rPr lang="en-US" sz="1000" b="1" i="1" dirty="0" smtClean="0">
                <a:latin typeface="Cambria" panose="02040503050406030204" pitchFamily="18" charset="0"/>
                <a:ea typeface="Cambria" panose="02040503050406030204" pitchFamily="18" charset="0"/>
              </a:rPr>
              <a:t>/</a:t>
            </a:r>
            <a:r>
              <a:rPr lang="en-US" sz="1000" b="1" i="1" dirty="0" err="1" smtClean="0">
                <a:latin typeface="Cambria" panose="02040503050406030204" pitchFamily="18" charset="0"/>
                <a:ea typeface="Cambria" panose="02040503050406030204" pitchFamily="18" charset="0"/>
              </a:rPr>
              <a:t>Reit</a:t>
            </a:r>
            <a:r>
              <a:rPr lang="en-US" sz="1000" b="1" i="1" dirty="0" smtClean="0">
                <a:latin typeface="Cambria" panose="02040503050406030204" pitchFamily="18" charset="0"/>
                <a:ea typeface="Cambria" panose="02040503050406030204" pitchFamily="18" charset="0"/>
              </a:rPr>
              <a:t> carefully before investing.</a:t>
            </a:r>
            <a:endParaRPr lang="en-US" sz="800" b="1" i="1" dirty="0">
              <a:latin typeface="Cambria" panose="02040503050406030204" pitchFamily="18" charset="0"/>
              <a:ea typeface="Cambria" panose="02040503050406030204" pitchFamily="18" charset="0"/>
            </a:endParaRPr>
          </a:p>
        </p:txBody>
      </p:sp>
      <p:sp>
        <p:nvSpPr>
          <p:cNvPr id="38" name="Text Placeholder 2"/>
          <p:cNvSpPr txBox="1"/>
          <p:nvPr/>
        </p:nvSpPr>
        <p:spPr bwMode="auto">
          <a:xfrm>
            <a:off x="5256530" y="2750185"/>
            <a:ext cx="965200" cy="338455"/>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rPr>
              <a:t>0.01</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39" name="Text Placeholder 2"/>
          <p:cNvSpPr txBox="1"/>
          <p:nvPr/>
        </p:nvSpPr>
        <p:spPr bwMode="auto">
          <a:xfrm>
            <a:off x="5256530" y="3103245"/>
            <a:ext cx="965200" cy="338455"/>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41" name="Text Placeholder 2"/>
          <p:cNvSpPr txBox="1"/>
          <p:nvPr/>
        </p:nvSpPr>
        <p:spPr bwMode="auto">
          <a:xfrm>
            <a:off x="5256530" y="3458210"/>
            <a:ext cx="965200" cy="338455"/>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.01</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42" name="Rounded Rectangle 41"/>
          <p:cNvSpPr/>
          <p:nvPr/>
        </p:nvSpPr>
        <p:spPr>
          <a:xfrm>
            <a:off x="5257165" y="2004695"/>
            <a:ext cx="965200" cy="279400"/>
          </a:xfrm>
          <a:prstGeom prst="roundRect">
            <a:avLst/>
          </a:prstGeom>
          <a:solidFill>
            <a:schemeClr val="accent5">
              <a:lumMod val="7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rPr>
              <a:t>Treasury Income</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43" name="Text Placeholder 2"/>
          <p:cNvSpPr txBox="1"/>
          <p:nvPr/>
        </p:nvSpPr>
        <p:spPr bwMode="auto">
          <a:xfrm>
            <a:off x="5251450" y="2388235"/>
            <a:ext cx="965200" cy="338455"/>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44" name="Text Placeholder 2"/>
          <p:cNvSpPr txBox="1"/>
          <p:nvPr/>
        </p:nvSpPr>
        <p:spPr bwMode="auto">
          <a:xfrm>
            <a:off x="5256530" y="3885565"/>
            <a:ext cx="965200" cy="338455"/>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0.0</a:t>
            </a:r>
            <a:r>
              <a:rPr lang="en-IN" altLang="en-US" sz="1100" b="1" kern="0" dirty="0" smtClean="0">
                <a:solidFill>
                  <a:srgbClr val="000000"/>
                </a:solidFill>
                <a:latin typeface="Cambria" panose="02040503050406030204" pitchFamily="18" charset="0"/>
                <a:ea typeface="Cambria" panose="02040503050406030204" pitchFamily="18" charset="0"/>
              </a:rPr>
              <a:t>2</a:t>
            </a:r>
            <a:endParaRPr lang="en-IN" altLang="en-US" sz="1100" b="1" kern="0" dirty="0" smtClean="0">
              <a:solidFill>
                <a:srgbClr val="000000"/>
              </a:solidFill>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sp>
        <p:nvSpPr>
          <p:cNvPr id="6" name="Rectangle 5"/>
          <p:cNvSpPr/>
          <p:nvPr/>
        </p:nvSpPr>
        <p:spPr>
          <a:xfrm>
            <a:off x="1943100" y="613982"/>
            <a:ext cx="4705350" cy="607539"/>
          </a:xfrm>
          <a:prstGeom prst="rect">
            <a:avLst/>
          </a:prstGeom>
        </p:spPr>
        <p:txBody>
          <a:bodyPr wrap="square">
            <a:spAutoFit/>
          </a:bodyPr>
          <a:lstStyle/>
          <a:p>
            <a:pPr lvl="0" algn="ctr">
              <a:lnSpc>
                <a:spcPct val="93000"/>
              </a:lnSpc>
            </a:pPr>
            <a:r>
              <a:rPr lang="en-US" sz="3500" b="1" spc="-1" dirty="0">
                <a:solidFill>
                  <a:srgbClr val="1F497D"/>
                </a:solidFill>
                <a:latin typeface="Cambria" panose="02040503050406030204" pitchFamily="18" charset="0"/>
                <a:ea typeface="Cambria" panose="02040503050406030204" pitchFamily="18" charset="0"/>
              </a:rPr>
              <a:t>REITs in India</a:t>
            </a:r>
            <a:endParaRPr lang="en-US" sz="3500" b="1" spc="-1" dirty="0">
              <a:solidFill>
                <a:srgbClr val="1F497D"/>
              </a:solidFill>
              <a:latin typeface="Cambria" panose="02040503050406030204" pitchFamily="18" charset="0"/>
              <a:ea typeface="Cambria" panose="02040503050406030204" pitchFamily="18" charset="0"/>
            </a:endParaRPr>
          </a:p>
        </p:txBody>
      </p:sp>
      <p:sp>
        <p:nvSpPr>
          <p:cNvPr id="8" name="Content Placeholder 2"/>
          <p:cNvSpPr>
            <a:spLocks noGrp="1"/>
          </p:cNvSpPr>
          <p:nvPr>
            <p:ph idx="1"/>
          </p:nvPr>
        </p:nvSpPr>
        <p:spPr>
          <a:xfrm>
            <a:off x="457200" y="1371600"/>
            <a:ext cx="8229600" cy="4754563"/>
          </a:xfrm>
        </p:spPr>
        <p:txBody>
          <a:bodyPr>
            <a:normAutofit/>
          </a:bodyPr>
          <a:lstStyle/>
          <a:p>
            <a:pPr algn="just" fontAlgn="base"/>
            <a:r>
              <a:rPr lang="en-US" sz="1800" dirty="0">
                <a:solidFill>
                  <a:schemeClr val="tx2"/>
                </a:solidFill>
                <a:latin typeface="Cambria" panose="02040503050406030204" pitchFamily="18" charset="0"/>
                <a:ea typeface="Cambria" panose="02040503050406030204" pitchFamily="18" charset="0"/>
              </a:rPr>
              <a:t>In India, the concept of Real Estate Investment Trust is relatively new and the first guidelines were introduced by SEBI (Securities Exchange Board of India) in 2007. The current SEBI guidelines related to REITs in India were approved in September 2014</a:t>
            </a:r>
            <a:r>
              <a:rPr lang="en-US" sz="1800" dirty="0" smtClean="0">
                <a:solidFill>
                  <a:schemeClr val="tx2"/>
                </a:solidFill>
                <a:latin typeface="Cambria" panose="02040503050406030204" pitchFamily="18" charset="0"/>
                <a:ea typeface="Cambria" panose="02040503050406030204" pitchFamily="18" charset="0"/>
              </a:rPr>
              <a:t>.</a:t>
            </a:r>
            <a:endParaRPr lang="en-US" sz="1800" dirty="0" smtClean="0">
              <a:solidFill>
                <a:schemeClr val="tx2"/>
              </a:solidFill>
              <a:latin typeface="Cambria" panose="02040503050406030204" pitchFamily="18" charset="0"/>
              <a:ea typeface="Cambria" panose="02040503050406030204" pitchFamily="18" charset="0"/>
            </a:endParaRPr>
          </a:p>
          <a:p>
            <a:pPr marL="0" indent="0" algn="just" fontAlgn="base">
              <a:buNone/>
            </a:pPr>
            <a:endParaRPr lang="en-US" sz="1800" dirty="0">
              <a:solidFill>
                <a:schemeClr val="tx2"/>
              </a:solidFill>
              <a:latin typeface="Cambria" panose="02040503050406030204" pitchFamily="18" charset="0"/>
              <a:ea typeface="Cambria" panose="02040503050406030204" pitchFamily="18" charset="0"/>
            </a:endParaRPr>
          </a:p>
          <a:p>
            <a:pPr algn="just" fontAlgn="base"/>
            <a:r>
              <a:rPr lang="en-US" sz="1800" dirty="0">
                <a:solidFill>
                  <a:schemeClr val="tx2"/>
                </a:solidFill>
                <a:latin typeface="Cambria" panose="02040503050406030204" pitchFamily="18" charset="0"/>
                <a:ea typeface="Cambria" panose="02040503050406030204" pitchFamily="18" charset="0"/>
              </a:rPr>
              <a:t>There are currently only 3 </a:t>
            </a:r>
            <a:r>
              <a:rPr lang="en-US" sz="1800" dirty="0" smtClean="0">
                <a:solidFill>
                  <a:schemeClr val="tx2"/>
                </a:solidFill>
                <a:latin typeface="Cambria" panose="02040503050406030204" pitchFamily="18" charset="0"/>
                <a:ea typeface="Cambria" panose="02040503050406030204" pitchFamily="18" charset="0"/>
              </a:rPr>
              <a:t>Listed REITs </a:t>
            </a:r>
            <a:r>
              <a:rPr lang="en-US" sz="1800" dirty="0">
                <a:solidFill>
                  <a:schemeClr val="tx2"/>
                </a:solidFill>
                <a:latin typeface="Cambria" panose="02040503050406030204" pitchFamily="18" charset="0"/>
                <a:ea typeface="Cambria" panose="02040503050406030204" pitchFamily="18" charset="0"/>
              </a:rPr>
              <a:t>available for investment in India </a:t>
            </a:r>
            <a:r>
              <a:rPr lang="en-US" sz="1800" dirty="0" smtClean="0">
                <a:solidFill>
                  <a:schemeClr val="tx2"/>
                </a:solidFill>
                <a:latin typeface="Cambria" panose="02040503050406030204" pitchFamily="18" charset="0"/>
                <a:ea typeface="Cambria" panose="02040503050406030204" pitchFamily="18" charset="0"/>
              </a:rPr>
              <a:t>:– </a:t>
            </a:r>
            <a:endParaRPr lang="en-US" sz="1800" dirty="0" smtClean="0">
              <a:solidFill>
                <a:schemeClr val="tx2"/>
              </a:solidFill>
              <a:latin typeface="Cambria" panose="02040503050406030204" pitchFamily="18" charset="0"/>
              <a:ea typeface="Cambria" panose="02040503050406030204" pitchFamily="18" charset="0"/>
            </a:endParaRPr>
          </a:p>
          <a:p>
            <a:pPr marL="0" indent="0" algn="just" fontAlgn="base">
              <a:buNone/>
            </a:pPr>
            <a:endParaRPr lang="en-US" sz="1600" dirty="0" smtClean="0">
              <a:solidFill>
                <a:schemeClr val="tx2"/>
              </a:solidFill>
              <a:latin typeface="Cambria" panose="02040503050406030204" pitchFamily="18" charset="0"/>
              <a:ea typeface="Cambria" panose="02040503050406030204" pitchFamily="18" charset="0"/>
            </a:endParaRPr>
          </a:p>
          <a:p>
            <a:pPr marL="0" indent="0" fontAlgn="base">
              <a:buNone/>
            </a:pPr>
            <a:r>
              <a:rPr lang="en-US" sz="1600" dirty="0">
                <a:solidFill>
                  <a:schemeClr val="tx2"/>
                </a:solidFill>
                <a:latin typeface="Cambria" panose="02040503050406030204" pitchFamily="18" charset="0"/>
                <a:ea typeface="Cambria" panose="02040503050406030204" pitchFamily="18" charset="0"/>
              </a:rPr>
              <a:t> </a:t>
            </a:r>
            <a:r>
              <a:rPr lang="en-US" sz="1600" dirty="0" smtClean="0">
                <a:solidFill>
                  <a:schemeClr val="tx2"/>
                </a:solidFill>
                <a:latin typeface="Cambria" panose="02040503050406030204" pitchFamily="18" charset="0"/>
                <a:ea typeface="Cambria" panose="02040503050406030204" pitchFamily="18" charset="0"/>
              </a:rPr>
              <a:t>       </a:t>
            </a:r>
            <a:endParaRPr lang="en-US" sz="1600" dirty="0">
              <a:solidFill>
                <a:schemeClr val="tx2"/>
              </a:solidFill>
              <a:latin typeface="Cambria" panose="02040503050406030204" pitchFamily="18" charset="0"/>
              <a:ea typeface="Cambria" panose="02040503050406030204" pitchFamily="18" charset="0"/>
            </a:endParaRPr>
          </a:p>
          <a:p>
            <a:pPr marL="0" indent="0" fontAlgn="base">
              <a:buNone/>
            </a:pPr>
            <a:endParaRPr lang="en-US" sz="1600" dirty="0" smtClean="0">
              <a:solidFill>
                <a:schemeClr val="tx2"/>
              </a:solidFill>
              <a:latin typeface="Cambria" panose="02040503050406030204" pitchFamily="18" charset="0"/>
              <a:ea typeface="Cambria" panose="02040503050406030204" pitchFamily="18" charset="0"/>
            </a:endParaRPr>
          </a:p>
          <a:p>
            <a:pPr marL="0" indent="0" fontAlgn="base">
              <a:buNone/>
            </a:pPr>
            <a:endParaRPr lang="en-US" sz="1600" dirty="0">
              <a:solidFill>
                <a:schemeClr val="tx2"/>
              </a:solidFill>
              <a:latin typeface="Cambria" panose="02040503050406030204" pitchFamily="18" charset="0"/>
              <a:ea typeface="Cambria" panose="02040503050406030204" pitchFamily="18" charset="0"/>
            </a:endParaRPr>
          </a:p>
          <a:p>
            <a:pPr marL="0" indent="0" fontAlgn="base">
              <a:buNone/>
            </a:pPr>
            <a:endParaRPr lang="en-US" sz="1600" dirty="0">
              <a:solidFill>
                <a:schemeClr val="tx2"/>
              </a:solidFill>
              <a:latin typeface="Cambria" panose="02040503050406030204" pitchFamily="18" charset="0"/>
              <a:ea typeface="Cambria" panose="02040503050406030204" pitchFamily="18" charset="0"/>
            </a:endParaRPr>
          </a:p>
          <a:p>
            <a:pPr algn="just" fontAlgn="base"/>
            <a:endParaRPr lang="en-US" sz="1600" dirty="0" smtClean="0">
              <a:solidFill>
                <a:schemeClr val="tx2"/>
              </a:solidFill>
              <a:latin typeface="Cambria" panose="02040503050406030204" pitchFamily="18" charset="0"/>
              <a:ea typeface="Cambria" panose="02040503050406030204" pitchFamily="18" charset="0"/>
            </a:endParaRPr>
          </a:p>
          <a:p>
            <a:pPr algn="just" fontAlgn="base"/>
            <a:r>
              <a:rPr lang="en-US" sz="1800" dirty="0" smtClean="0">
                <a:solidFill>
                  <a:schemeClr val="tx2"/>
                </a:solidFill>
                <a:latin typeface="Cambria" panose="02040503050406030204" pitchFamily="18" charset="0"/>
                <a:ea typeface="Cambria" panose="02040503050406030204" pitchFamily="18" charset="0"/>
              </a:rPr>
              <a:t>In </a:t>
            </a:r>
            <a:r>
              <a:rPr lang="en-US" sz="1800" dirty="0">
                <a:solidFill>
                  <a:schemeClr val="tx2"/>
                </a:solidFill>
                <a:latin typeface="Cambria" panose="02040503050406030204" pitchFamily="18" charset="0"/>
                <a:ea typeface="Cambria" panose="02040503050406030204" pitchFamily="18" charset="0"/>
              </a:rPr>
              <a:t>India, a REIT has a 3 tiered structure comprising a Sponsor, a Manager, and a Trustee each of whom performs key functions for the Trust. </a:t>
            </a:r>
            <a:endParaRPr lang="en-US" sz="1800" dirty="0">
              <a:solidFill>
                <a:schemeClr val="tx2"/>
              </a:solidFill>
              <a:latin typeface="Cambria" panose="02040503050406030204" pitchFamily="18" charset="0"/>
              <a:ea typeface="Cambria" panose="02040503050406030204" pitchFamily="18" charset="0"/>
            </a:endParaRPr>
          </a:p>
          <a:p>
            <a:pPr marL="0" indent="0">
              <a:buNone/>
            </a:pPr>
            <a:endParaRPr lang="en-GB" dirty="0"/>
          </a:p>
        </p:txBody>
      </p:sp>
      <p:cxnSp>
        <p:nvCxnSpPr>
          <p:cNvPr id="17" name="Straight Arrow Connector 16"/>
          <p:cNvCxnSpPr/>
          <p:nvPr/>
        </p:nvCxnSpPr>
        <p:spPr>
          <a:xfrm>
            <a:off x="1717008" y="3190875"/>
            <a:ext cx="0" cy="37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878808" y="3190874"/>
            <a:ext cx="5979192" cy="1433512"/>
            <a:chOff x="878808" y="3190874"/>
            <a:chExt cx="5979192" cy="1433512"/>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81600" y="3590616"/>
              <a:ext cx="1676400" cy="103377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26443" y="3590616"/>
              <a:ext cx="1719514" cy="1000125"/>
            </a:xfrm>
            <a:prstGeom prst="rect">
              <a:avLst/>
            </a:prstGeom>
            <a:ln w="15875">
              <a:solidFill>
                <a:srgbClr val="00B050"/>
              </a:solidFill>
            </a:ln>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8808" y="3624261"/>
              <a:ext cx="1676400" cy="1000125"/>
            </a:xfrm>
            <a:prstGeom prst="rect">
              <a:avLst/>
            </a:prstGeom>
            <a:ln w="15875">
              <a:solidFill>
                <a:srgbClr val="00B050"/>
              </a:solidFill>
            </a:ln>
          </p:spPr>
        </p:pic>
        <p:cxnSp>
          <p:nvCxnSpPr>
            <p:cNvPr id="14" name="Straight Connector 13"/>
            <p:cNvCxnSpPr/>
            <p:nvPr/>
          </p:nvCxnSpPr>
          <p:spPr>
            <a:xfrm>
              <a:off x="1717008" y="3190875"/>
              <a:ext cx="43686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085707" y="3190874"/>
              <a:ext cx="0" cy="37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886200" y="3190875"/>
              <a:ext cx="0" cy="37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 name="Slide Number Placeholder 2"/>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CustomShape 1"/>
          <p:cNvSpPr/>
          <p:nvPr/>
        </p:nvSpPr>
        <p:spPr>
          <a:xfrm>
            <a:off x="-63324" y="334312"/>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93000"/>
              </a:lnSpc>
            </a:pPr>
            <a:r>
              <a:rPr lang="en-US" sz="3500" b="1" spc="-1" dirty="0" smtClean="0">
                <a:solidFill>
                  <a:schemeClr val="tx2"/>
                </a:solidFill>
                <a:latin typeface="Cambria" panose="02040503050406030204" pitchFamily="18" charset="0"/>
                <a:ea typeface="Cambria" panose="02040503050406030204" pitchFamily="18" charset="0"/>
              </a:rPr>
              <a:t>Structure of REIT</a:t>
            </a:r>
            <a:endParaRPr lang="en-US" sz="3500" b="1" spc="-1" dirty="0" smtClean="0">
              <a:solidFill>
                <a:schemeClr val="tx2"/>
              </a:solidFill>
              <a:latin typeface="Cambria" panose="02040503050406030204" pitchFamily="18" charset="0"/>
              <a:ea typeface="Cambria" panose="02040503050406030204" pitchFamily="18" charset="0"/>
            </a:endParaRPr>
          </a:p>
        </p:txBody>
      </p:sp>
      <p:grpSp>
        <p:nvGrpSpPr>
          <p:cNvPr id="2" name="Group 1"/>
          <p:cNvGrpSpPr/>
          <p:nvPr/>
        </p:nvGrpSpPr>
        <p:grpSpPr>
          <a:xfrm>
            <a:off x="487113" y="1163182"/>
            <a:ext cx="8196309" cy="4975088"/>
            <a:chOff x="487113" y="1163182"/>
            <a:chExt cx="8196309" cy="4975088"/>
          </a:xfrm>
        </p:grpSpPr>
        <p:sp>
          <p:nvSpPr>
            <p:cNvPr id="44" name="Rectangle 43"/>
            <p:cNvSpPr/>
            <p:nvPr/>
          </p:nvSpPr>
          <p:spPr bwMode="auto">
            <a:xfrm>
              <a:off x="560455" y="5587571"/>
              <a:ext cx="8122967" cy="276999"/>
            </a:xfrm>
            <a:prstGeom prst="rect">
              <a:avLst/>
            </a:prstGeom>
            <a:noFill/>
            <a:ln>
              <a:solidFill>
                <a:schemeClr val="tx1"/>
              </a:solidFill>
              <a:prstDash val="dash"/>
            </a:ln>
            <a:effectLst/>
          </p:spPr>
          <p:txBody>
            <a:bodyPr vert="horz" wrap="square" lIns="91440" tIns="45720" rIns="91440" bIns="45720" numCol="1" rtlCol="0" anchor="ctr" anchorCtr="0" compatLnSpc="1">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200" b="1" dirty="0">
                <a:solidFill>
                  <a:srgbClr val="FFFFFF"/>
                </a:solidFill>
                <a:latin typeface="Cambria" panose="02040503050406030204" pitchFamily="18" charset="0"/>
                <a:ea typeface="Cambria" panose="02040503050406030204" pitchFamily="18" charset="0"/>
              </a:endParaRPr>
            </a:p>
          </p:txBody>
        </p:sp>
        <p:sp>
          <p:nvSpPr>
            <p:cNvPr id="45" name="Rounded Rectangle 44"/>
            <p:cNvSpPr/>
            <p:nvPr/>
          </p:nvSpPr>
          <p:spPr>
            <a:xfrm>
              <a:off x="3554777" y="1163182"/>
              <a:ext cx="2002536" cy="640080"/>
            </a:xfrm>
            <a:prstGeom prst="roundRect">
              <a:avLst/>
            </a:prstGeom>
            <a:solidFill>
              <a:schemeClr val="accent6"/>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kern="0" dirty="0">
                  <a:solidFill>
                    <a:prstClr val="white"/>
                  </a:solidFill>
                  <a:latin typeface="Cambria" panose="02040503050406030204" pitchFamily="18" charset="0"/>
                  <a:ea typeface="Cambria" panose="02040503050406030204" pitchFamily="18" charset="0"/>
                  <a:cs typeface="Arial" panose="020B0604020202020204" pitchFamily="34" charset="0"/>
                </a:rPr>
                <a:t>Sponsor / Investor</a:t>
              </a:r>
              <a:endParaRPr lang="en-US" sz="12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46" name="Rounded Rectangle 45"/>
            <p:cNvSpPr/>
            <p:nvPr/>
          </p:nvSpPr>
          <p:spPr>
            <a:xfrm>
              <a:off x="7488635" y="2466224"/>
              <a:ext cx="1194786" cy="770139"/>
            </a:xfrm>
            <a:prstGeom prst="roundRect">
              <a:avLst/>
            </a:prstGeom>
            <a:solidFill>
              <a:schemeClr val="accent3">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kern="0" dirty="0">
                  <a:solidFill>
                    <a:prstClr val="white"/>
                  </a:solidFill>
                  <a:latin typeface="Cambria" panose="02040503050406030204" pitchFamily="18" charset="0"/>
                  <a:ea typeface="Cambria" panose="02040503050406030204" pitchFamily="18" charset="0"/>
                  <a:cs typeface="Arial" panose="020B0604020202020204" pitchFamily="34" charset="0"/>
                </a:rPr>
                <a:t>Manager</a:t>
              </a:r>
              <a:endParaRPr lang="en-US" sz="12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47" name="Isosceles Triangle 46"/>
            <p:cNvSpPr/>
            <p:nvPr/>
          </p:nvSpPr>
          <p:spPr>
            <a:xfrm>
              <a:off x="3553238" y="2466222"/>
              <a:ext cx="2005614" cy="887026"/>
            </a:xfrm>
            <a:prstGeom prst="triangle">
              <a:avLst/>
            </a:prstGeom>
            <a:solidFill>
              <a:srgbClr val="0070C0"/>
            </a:solidFill>
            <a:ln w="12700" cap="flat" cmpd="sng" algn="ctr">
              <a:noFill/>
              <a:prstDash val="solid"/>
              <a:miter lim="800000"/>
            </a:ln>
            <a:effectLst>
              <a:outerShdw blurRad="50800" dist="38100" dir="2700000" algn="tl" rotWithShape="0">
                <a:prstClr val="black">
                  <a:alpha val="40000"/>
                </a:prstClr>
              </a:outerShdw>
            </a:effectLst>
          </p:spPr>
          <p:txBody>
            <a:bodyPr rtlCol="0" anchor="t"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200" b="1" kern="0" dirty="0">
                  <a:solidFill>
                    <a:schemeClr val="bg1"/>
                  </a:solidFill>
                  <a:latin typeface="Cambria" panose="02040503050406030204" pitchFamily="18" charset="0"/>
                  <a:ea typeface="Cambria" panose="02040503050406030204" pitchFamily="18" charset="0"/>
                  <a:cs typeface="Arial" panose="020B0604020202020204" pitchFamily="34" charset="0"/>
                </a:rPr>
                <a:t>REIT</a:t>
              </a:r>
              <a:endParaRPr lang="en-US" sz="1200" b="1" kern="0" dirty="0">
                <a:solidFill>
                  <a:schemeClr val="bg1"/>
                </a:solidFill>
                <a:latin typeface="Cambria" panose="02040503050406030204" pitchFamily="18" charset="0"/>
                <a:ea typeface="Cambria" panose="02040503050406030204" pitchFamily="18" charset="0"/>
                <a:cs typeface="Arial" panose="020B0604020202020204" pitchFamily="34" charset="0"/>
              </a:endParaRPr>
            </a:p>
          </p:txBody>
        </p:sp>
        <p:sp>
          <p:nvSpPr>
            <p:cNvPr id="48" name="Rectangle 47"/>
            <p:cNvSpPr/>
            <p:nvPr/>
          </p:nvSpPr>
          <p:spPr>
            <a:xfrm>
              <a:off x="4759986" y="2048326"/>
              <a:ext cx="1629423" cy="357021"/>
            </a:xfrm>
            <a:prstGeom prst="rect">
              <a:avLst/>
            </a:prstGeom>
          </p:spPr>
          <p:txBody>
            <a:bodyPr wrap="square" lIns="9144" tIns="9144" rIns="9144" bIns="9144">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dirty="0">
                  <a:solidFill>
                    <a:prstClr val="black"/>
                  </a:solidFill>
                  <a:latin typeface="Cambria" panose="02040503050406030204" pitchFamily="18" charset="0"/>
                  <a:ea typeface="Cambria" panose="02040503050406030204" pitchFamily="18" charset="0"/>
                  <a:cs typeface="Arial" panose="020B0604020202020204" pitchFamily="34" charset="0"/>
                </a:rPr>
                <a:t>Distribution of cash flows</a:t>
              </a:r>
              <a:endParaRPr lang="en-US" sz="1100" b="1" baseline="30000" dirty="0">
                <a:solidFill>
                  <a:prstClr val="black"/>
                </a:solidFill>
                <a:latin typeface="Cambria" panose="02040503050406030204" pitchFamily="18" charset="0"/>
                <a:ea typeface="Cambria" panose="02040503050406030204" pitchFamily="18" charset="0"/>
                <a:cs typeface="Arial" panose="020B0604020202020204" pitchFamily="34" charset="0"/>
              </a:endParaRPr>
            </a:p>
          </p:txBody>
        </p:sp>
        <p:sp>
          <p:nvSpPr>
            <p:cNvPr id="49" name="Rectangle 48"/>
            <p:cNvSpPr/>
            <p:nvPr/>
          </p:nvSpPr>
          <p:spPr>
            <a:xfrm>
              <a:off x="5814140" y="3074917"/>
              <a:ext cx="1280160" cy="187744"/>
            </a:xfrm>
            <a:prstGeom prst="rect">
              <a:avLst/>
            </a:prstGeom>
          </p:spPr>
          <p:txBody>
            <a:bodyPr wrap="square" lIns="9144" tIns="9144" rIns="9144" bIns="9144">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dirty="0">
                  <a:solidFill>
                    <a:prstClr val="black"/>
                  </a:solidFill>
                  <a:latin typeface="Cambria" panose="02040503050406030204" pitchFamily="18" charset="0"/>
                  <a:ea typeface="Cambria" panose="02040503050406030204" pitchFamily="18" charset="0"/>
                  <a:cs typeface="Arial" panose="020B0604020202020204" pitchFamily="34" charset="0"/>
                </a:rPr>
                <a:t>Manager Fee</a:t>
              </a:r>
              <a:endParaRPr lang="en-US" sz="1100" dirty="0">
                <a:solidFill>
                  <a:prstClr val="black"/>
                </a:solidFill>
                <a:latin typeface="Cambria" panose="02040503050406030204" pitchFamily="18" charset="0"/>
                <a:ea typeface="Cambria" panose="02040503050406030204" pitchFamily="18" charset="0"/>
                <a:cs typeface="Arial" panose="020B0604020202020204" pitchFamily="34" charset="0"/>
              </a:endParaRPr>
            </a:p>
          </p:txBody>
        </p:sp>
        <p:sp>
          <p:nvSpPr>
            <p:cNvPr id="50" name="Rectangle 49"/>
            <p:cNvSpPr/>
            <p:nvPr/>
          </p:nvSpPr>
          <p:spPr>
            <a:xfrm>
              <a:off x="3077913" y="2048326"/>
              <a:ext cx="1252196" cy="187744"/>
            </a:xfrm>
            <a:prstGeom prst="rect">
              <a:avLst/>
            </a:prstGeom>
          </p:spPr>
          <p:txBody>
            <a:bodyPr wrap="square" lIns="9144" tIns="9144" rIns="9144" bIns="9144">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dirty="0">
                  <a:solidFill>
                    <a:prstClr val="black"/>
                  </a:solidFill>
                  <a:latin typeface="Cambria" panose="02040503050406030204" pitchFamily="18" charset="0"/>
                  <a:ea typeface="Cambria" panose="02040503050406030204" pitchFamily="18" charset="0"/>
                  <a:cs typeface="Arial" panose="020B0604020202020204" pitchFamily="34" charset="0"/>
                </a:rPr>
                <a:t>Ownership of units</a:t>
              </a:r>
              <a:endParaRPr lang="en-US" sz="1100" b="1" dirty="0">
                <a:solidFill>
                  <a:prstClr val="black"/>
                </a:solidFill>
                <a:latin typeface="Cambria" panose="02040503050406030204" pitchFamily="18" charset="0"/>
                <a:ea typeface="Cambria" panose="02040503050406030204" pitchFamily="18" charset="0"/>
                <a:cs typeface="Arial" panose="020B0604020202020204" pitchFamily="34" charset="0"/>
              </a:endParaRPr>
            </a:p>
          </p:txBody>
        </p:sp>
        <p:sp>
          <p:nvSpPr>
            <p:cNvPr id="51" name="Rectangle 50"/>
            <p:cNvSpPr/>
            <p:nvPr/>
          </p:nvSpPr>
          <p:spPr>
            <a:xfrm>
              <a:off x="5059113" y="2628056"/>
              <a:ext cx="2362200" cy="187744"/>
            </a:xfrm>
            <a:prstGeom prst="rect">
              <a:avLst/>
            </a:prstGeom>
          </p:spPr>
          <p:txBody>
            <a:bodyPr wrap="square" lIns="9144" tIns="9144" rIns="9144" bIns="9144">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dirty="0">
                  <a:solidFill>
                    <a:prstClr val="black"/>
                  </a:solidFill>
                  <a:latin typeface="Cambria" panose="02040503050406030204" pitchFamily="18" charset="0"/>
                  <a:ea typeface="Cambria" panose="02040503050406030204" pitchFamily="18" charset="0"/>
                  <a:cs typeface="Arial" panose="020B0604020202020204" pitchFamily="34" charset="0"/>
                </a:rPr>
                <a:t>Management Services</a:t>
              </a:r>
              <a:endParaRPr lang="en-US" sz="1100" dirty="0">
                <a:solidFill>
                  <a:prstClr val="black"/>
                </a:solidFill>
                <a:latin typeface="Cambria" panose="02040503050406030204" pitchFamily="18" charset="0"/>
                <a:ea typeface="Cambria" panose="02040503050406030204" pitchFamily="18" charset="0"/>
                <a:cs typeface="Arial" panose="020B0604020202020204" pitchFamily="34" charset="0"/>
              </a:endParaRPr>
            </a:p>
          </p:txBody>
        </p:sp>
        <p:sp>
          <p:nvSpPr>
            <p:cNvPr id="52" name="Freeform 51"/>
            <p:cNvSpPr/>
            <p:nvPr/>
          </p:nvSpPr>
          <p:spPr>
            <a:xfrm rot="5400000">
              <a:off x="4394215" y="2212153"/>
              <a:ext cx="640080"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chemeClr val="tx1"/>
              </a:solidFill>
              <a:prstDash val="sysDash"/>
              <a:miter lim="800000"/>
              <a:headEnd type="none" w="med" len="med"/>
              <a:tailEnd type="stealth"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en-US" kern="0" dirty="0">
                <a:solidFill>
                  <a:prstClr val="white"/>
                </a:solidFill>
                <a:latin typeface="Cambria" panose="02040503050406030204" pitchFamily="18" charset="0"/>
                <a:ea typeface="Cambria" panose="02040503050406030204" pitchFamily="18" charset="0"/>
              </a:endParaRPr>
            </a:p>
          </p:txBody>
        </p:sp>
        <p:sp>
          <p:nvSpPr>
            <p:cNvPr id="53" name="Freeform 52"/>
            <p:cNvSpPr/>
            <p:nvPr/>
          </p:nvSpPr>
          <p:spPr>
            <a:xfrm rot="16200000" flipV="1">
              <a:off x="4053273" y="2212153"/>
              <a:ext cx="640080"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chemeClr val="tx1"/>
              </a:solidFill>
              <a:prstDash val="solid"/>
              <a:miter lim="800000"/>
              <a:headEnd type="none" w="med" len="med"/>
              <a:tailEnd type="stealth"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en-US" kern="0" dirty="0">
                <a:solidFill>
                  <a:prstClr val="white"/>
                </a:solidFill>
                <a:latin typeface="Cambria" panose="02040503050406030204" pitchFamily="18" charset="0"/>
                <a:ea typeface="Cambria" panose="02040503050406030204" pitchFamily="18" charset="0"/>
              </a:endParaRPr>
            </a:p>
          </p:txBody>
        </p:sp>
        <p:pic>
          <p:nvPicPr>
            <p:cNvPr id="54" name="Picture 53"/>
            <p:cNvPicPr>
              <a:picLocks noChangeAspect="1" noChangeArrowheads="1"/>
            </p:cNvPicPr>
            <p:nvPr/>
          </p:nvPicPr>
          <p:blipFill>
            <a:blip r:embed="rId1">
              <a:grayscl/>
              <a:extLst>
                <a:ext uri="{28A0092B-C50C-407E-A947-70E740481C1C}">
                  <a14:useLocalDpi xmlns:a14="http://schemas.microsoft.com/office/drawing/2010/main" val="0"/>
                </a:ext>
              </a:extLst>
            </a:blip>
            <a:srcRect/>
            <a:stretch>
              <a:fillRect/>
            </a:stretch>
          </p:blipFill>
          <p:spPr bwMode="auto">
            <a:xfrm>
              <a:off x="702576" y="5217416"/>
              <a:ext cx="1828800" cy="847898"/>
            </a:xfrm>
            <a:prstGeom prst="rect">
              <a:avLst/>
            </a:prstGeom>
            <a:solidFill>
              <a:srgbClr val="CCCCCC"/>
            </a:solidFill>
            <a:ln>
              <a:noFill/>
            </a:ln>
            <a:effectLst/>
          </p:spPr>
        </p:pic>
        <p:pic>
          <p:nvPicPr>
            <p:cNvPr id="55" name="Picture 54"/>
            <p:cNvPicPr preferRelativeResize="0">
              <a:picLocks noChangeArrowheads="1"/>
            </p:cNvPicPr>
            <p:nvPr/>
          </p:nvPicPr>
          <p:blipFill rotWithShape="1">
            <a:blip r:embed="rId2">
              <a:grayscl/>
              <a:extLst>
                <a:ext uri="{28A0092B-C50C-407E-A947-70E740481C1C}">
                  <a14:useLocalDpi xmlns:a14="http://schemas.microsoft.com/office/drawing/2010/main" val="0"/>
                </a:ext>
              </a:extLst>
            </a:blip>
            <a:srcRect l="5158" r="3152" b="3473"/>
            <a:stretch>
              <a:fillRect/>
            </a:stretch>
          </p:blipFill>
          <p:spPr bwMode="auto">
            <a:xfrm>
              <a:off x="6502898" y="5277982"/>
              <a:ext cx="1828800" cy="850392"/>
            </a:xfrm>
            <a:prstGeom prst="rect">
              <a:avLst/>
            </a:prstGeom>
            <a:solidFill>
              <a:srgbClr val="CCCCCC"/>
            </a:solidFill>
            <a:ln>
              <a:noFill/>
            </a:ln>
            <a:effectLst/>
          </p:spPr>
        </p:pic>
        <p:sp>
          <p:nvSpPr>
            <p:cNvPr id="56" name="Freeform 55"/>
            <p:cNvSpPr/>
            <p:nvPr/>
          </p:nvSpPr>
          <p:spPr>
            <a:xfrm flipH="1">
              <a:off x="5250260" y="3021168"/>
              <a:ext cx="2194560"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chemeClr val="tx1"/>
              </a:solidFill>
              <a:prstDash val="solid"/>
              <a:miter lim="800000"/>
              <a:headEnd type="none" w="med" len="med"/>
              <a:tailEnd type="stealth"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en-US" kern="0" dirty="0">
                <a:solidFill>
                  <a:prstClr val="white"/>
                </a:solidFill>
                <a:latin typeface="Cambria" panose="02040503050406030204" pitchFamily="18" charset="0"/>
                <a:ea typeface="Cambria" panose="02040503050406030204" pitchFamily="18" charset="0"/>
              </a:endParaRPr>
            </a:p>
          </p:txBody>
        </p:sp>
        <p:sp>
          <p:nvSpPr>
            <p:cNvPr id="57" name="Freeform 56"/>
            <p:cNvSpPr/>
            <p:nvPr/>
          </p:nvSpPr>
          <p:spPr>
            <a:xfrm>
              <a:off x="4997064" y="2811618"/>
              <a:ext cx="2420234"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chemeClr val="tx1"/>
              </a:solidFill>
              <a:prstDash val="dash"/>
              <a:miter lim="800000"/>
              <a:headEnd type="none" w="med" len="med"/>
              <a:tailEnd type="stealth"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en-US" kern="0" dirty="0">
                <a:solidFill>
                  <a:prstClr val="white"/>
                </a:solidFill>
                <a:latin typeface="Cambria" panose="02040503050406030204" pitchFamily="18" charset="0"/>
                <a:ea typeface="Cambria" panose="02040503050406030204" pitchFamily="18" charset="0"/>
              </a:endParaRPr>
            </a:p>
          </p:txBody>
        </p:sp>
        <p:sp>
          <p:nvSpPr>
            <p:cNvPr id="58" name="Rounded Rectangle 57"/>
            <p:cNvSpPr/>
            <p:nvPr/>
          </p:nvSpPr>
          <p:spPr>
            <a:xfrm>
              <a:off x="487113" y="2466222"/>
              <a:ext cx="1194786" cy="886968"/>
            </a:xfrm>
            <a:prstGeom prst="roundRect">
              <a:avLst/>
            </a:prstGeom>
            <a:solidFill>
              <a:srgbClr val="C00000"/>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kern="0" dirty="0">
                  <a:solidFill>
                    <a:schemeClr val="bg1"/>
                  </a:solidFill>
                  <a:latin typeface="Cambria" panose="02040503050406030204" pitchFamily="18" charset="0"/>
                  <a:ea typeface="Cambria" panose="02040503050406030204" pitchFamily="18" charset="0"/>
                  <a:cs typeface="Arial" panose="020B0604020202020204" pitchFamily="34" charset="0"/>
                </a:rPr>
                <a:t>Trustee</a:t>
              </a:r>
              <a:endParaRPr lang="en-US" sz="1200" b="1" kern="0" dirty="0">
                <a:solidFill>
                  <a:schemeClr val="bg1"/>
                </a:solidFill>
                <a:latin typeface="Cambria" panose="02040503050406030204" pitchFamily="18" charset="0"/>
                <a:ea typeface="Cambria" panose="02040503050406030204" pitchFamily="18" charset="0"/>
                <a:cs typeface="Arial" panose="020B0604020202020204" pitchFamily="34" charset="0"/>
              </a:endParaRPr>
            </a:p>
          </p:txBody>
        </p:sp>
        <p:sp>
          <p:nvSpPr>
            <p:cNvPr id="59" name="Rectangle 58"/>
            <p:cNvSpPr/>
            <p:nvPr/>
          </p:nvSpPr>
          <p:spPr>
            <a:xfrm>
              <a:off x="1866333" y="2456607"/>
              <a:ext cx="2057400" cy="357021"/>
            </a:xfrm>
            <a:prstGeom prst="rect">
              <a:avLst/>
            </a:prstGeom>
          </p:spPr>
          <p:txBody>
            <a:bodyPr wrap="square" lIns="9144" tIns="9144" rIns="9144" bIns="9144">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dirty="0">
                  <a:solidFill>
                    <a:prstClr val="black"/>
                  </a:solidFill>
                  <a:latin typeface="Cambria" panose="02040503050406030204" pitchFamily="18" charset="0"/>
                  <a:ea typeface="Cambria" panose="02040503050406030204" pitchFamily="18" charset="0"/>
                  <a:cs typeface="Arial" panose="020B0604020202020204" pitchFamily="34" charset="0"/>
                </a:rPr>
                <a:t>Holds the REIT assets in trust for the benefit of the Unit holders </a:t>
              </a:r>
              <a:endParaRPr lang="en-US" sz="1100" dirty="0">
                <a:solidFill>
                  <a:prstClr val="black"/>
                </a:solidFill>
                <a:latin typeface="Cambria" panose="02040503050406030204" pitchFamily="18" charset="0"/>
                <a:ea typeface="Cambria" panose="02040503050406030204" pitchFamily="18" charset="0"/>
                <a:cs typeface="Arial" panose="020B0604020202020204" pitchFamily="34" charset="0"/>
              </a:endParaRPr>
            </a:p>
          </p:txBody>
        </p:sp>
        <p:sp>
          <p:nvSpPr>
            <p:cNvPr id="60" name="Freeform 59"/>
            <p:cNvSpPr/>
            <p:nvPr/>
          </p:nvSpPr>
          <p:spPr>
            <a:xfrm>
              <a:off x="1769258" y="3021168"/>
              <a:ext cx="2067376"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chemeClr val="tx1"/>
              </a:solidFill>
              <a:prstDash val="solid"/>
              <a:miter lim="800000"/>
              <a:headEnd type="none" w="med" len="med"/>
              <a:tailEnd type="stealth"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en-US" kern="0" dirty="0">
                <a:solidFill>
                  <a:prstClr val="white"/>
                </a:solidFill>
                <a:latin typeface="Cambria" panose="02040503050406030204" pitchFamily="18" charset="0"/>
                <a:ea typeface="Cambria" panose="02040503050406030204" pitchFamily="18" charset="0"/>
              </a:endParaRPr>
            </a:p>
          </p:txBody>
        </p:sp>
        <p:sp>
          <p:nvSpPr>
            <p:cNvPr id="61" name="Freeform 60"/>
            <p:cNvSpPr/>
            <p:nvPr/>
          </p:nvSpPr>
          <p:spPr>
            <a:xfrm flipH="1">
              <a:off x="1772195" y="2811618"/>
              <a:ext cx="2279969"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chemeClr val="tx1"/>
              </a:solidFill>
              <a:prstDash val="dash"/>
              <a:miter lim="800000"/>
              <a:headEnd type="none" w="med" len="med"/>
              <a:tailEnd type="stealth"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en-US" kern="0" dirty="0">
                <a:solidFill>
                  <a:prstClr val="white"/>
                </a:solidFill>
                <a:latin typeface="Cambria" panose="02040503050406030204" pitchFamily="18" charset="0"/>
                <a:ea typeface="Cambria" panose="02040503050406030204" pitchFamily="18" charset="0"/>
              </a:endParaRPr>
            </a:p>
          </p:txBody>
        </p:sp>
        <p:pic>
          <p:nvPicPr>
            <p:cNvPr id="62" name="Picture 61"/>
            <p:cNvPicPr>
              <a:picLocks noChangeAspect="1" noChangeArrowheads="1"/>
            </p:cNvPicPr>
            <p:nvPr/>
          </p:nvPicPr>
          <p:blipFill>
            <a:blip r:embed="rId1">
              <a:grayscl/>
              <a:extLst>
                <a:ext uri="{28A0092B-C50C-407E-A947-70E740481C1C}">
                  <a14:useLocalDpi xmlns:a14="http://schemas.microsoft.com/office/drawing/2010/main" val="0"/>
                </a:ext>
              </a:extLst>
            </a:blip>
            <a:srcRect/>
            <a:stretch>
              <a:fillRect/>
            </a:stretch>
          </p:blipFill>
          <p:spPr bwMode="auto">
            <a:xfrm>
              <a:off x="3633698" y="5290372"/>
              <a:ext cx="1828800" cy="847898"/>
            </a:xfrm>
            <a:prstGeom prst="rect">
              <a:avLst/>
            </a:prstGeom>
            <a:solidFill>
              <a:srgbClr val="CCCCCC"/>
            </a:solidFill>
            <a:ln>
              <a:noFill/>
            </a:ln>
            <a:effectLst/>
          </p:spPr>
        </p:pic>
        <p:sp>
          <p:nvSpPr>
            <p:cNvPr id="63" name="Rounded Rectangle 62"/>
            <p:cNvSpPr/>
            <p:nvPr/>
          </p:nvSpPr>
          <p:spPr>
            <a:xfrm>
              <a:off x="3554777" y="4005798"/>
              <a:ext cx="2002536" cy="374490"/>
            </a:xfrm>
            <a:prstGeom prst="roundRect">
              <a:avLst/>
            </a:prstGeom>
            <a:solidFill>
              <a:srgbClr val="646464"/>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200" b="1" kern="0" dirty="0">
                  <a:solidFill>
                    <a:schemeClr val="bg1"/>
                  </a:solidFill>
                  <a:latin typeface="Cambria" panose="02040503050406030204" pitchFamily="18" charset="0"/>
                  <a:ea typeface="Cambria" panose="02040503050406030204" pitchFamily="18" charset="0"/>
                  <a:cs typeface="Arial" panose="020B0604020202020204" pitchFamily="34" charset="0"/>
                </a:rPr>
                <a:t>Holding Company</a:t>
              </a:r>
              <a:endParaRPr lang="en-US" sz="1200" b="1" kern="0" dirty="0">
                <a:solidFill>
                  <a:schemeClr val="bg1"/>
                </a:solidFill>
                <a:latin typeface="Cambria" panose="02040503050406030204" pitchFamily="18" charset="0"/>
                <a:ea typeface="Cambria" panose="02040503050406030204" pitchFamily="18" charset="0"/>
                <a:cs typeface="Arial" panose="020B0604020202020204" pitchFamily="34" charset="0"/>
              </a:endParaRPr>
            </a:p>
          </p:txBody>
        </p:sp>
        <p:sp>
          <p:nvSpPr>
            <p:cNvPr id="64" name="Freeform 63"/>
            <p:cNvSpPr/>
            <p:nvPr/>
          </p:nvSpPr>
          <p:spPr>
            <a:xfrm rot="16200000" flipV="1">
              <a:off x="4456658" y="5207942"/>
              <a:ext cx="182880"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ysClr val="windowText" lastClr="000000"/>
              </a:solidFill>
              <a:prstDash val="solid"/>
              <a:miter lim="800000"/>
              <a:headEnd type="none" w="med" len="med"/>
              <a:tailEnd type="stealth"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en-US" kern="0" dirty="0">
                <a:solidFill>
                  <a:prstClr val="white"/>
                </a:solidFill>
                <a:latin typeface="Cambria" panose="02040503050406030204" pitchFamily="18" charset="0"/>
                <a:ea typeface="Cambria" panose="02040503050406030204" pitchFamily="18" charset="0"/>
              </a:endParaRPr>
            </a:p>
          </p:txBody>
        </p:sp>
        <p:sp>
          <p:nvSpPr>
            <p:cNvPr id="65" name="Rounded Rectangle 64"/>
            <p:cNvSpPr/>
            <p:nvPr/>
          </p:nvSpPr>
          <p:spPr>
            <a:xfrm>
              <a:off x="3554777" y="4691458"/>
              <a:ext cx="2002536" cy="374490"/>
            </a:xfrm>
            <a:prstGeom prst="roundRect">
              <a:avLst/>
            </a:prstGeom>
            <a:solidFill>
              <a:srgbClr val="EAEAEA"/>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200" b="1" kern="0" dirty="0">
                  <a:solidFill>
                    <a:sysClr val="windowText" lastClr="000000"/>
                  </a:solidFill>
                  <a:latin typeface="Cambria" panose="02040503050406030204" pitchFamily="18" charset="0"/>
                  <a:ea typeface="Cambria" panose="02040503050406030204" pitchFamily="18" charset="0"/>
                  <a:cs typeface="Arial" panose="020B0604020202020204" pitchFamily="34" charset="0"/>
                </a:rPr>
                <a:t>SPV</a:t>
              </a:r>
              <a:endParaRPr lang="en-US" sz="1200" b="1" kern="0" dirty="0">
                <a:solidFill>
                  <a:sysClr val="windowText" lastClr="000000"/>
                </a:solidFill>
                <a:latin typeface="Cambria" panose="02040503050406030204" pitchFamily="18" charset="0"/>
                <a:ea typeface="Cambria" panose="02040503050406030204" pitchFamily="18" charset="0"/>
                <a:cs typeface="Arial" panose="020B0604020202020204" pitchFamily="34" charset="0"/>
              </a:endParaRPr>
            </a:p>
          </p:txBody>
        </p:sp>
        <p:sp>
          <p:nvSpPr>
            <p:cNvPr id="66" name="Freeform 65"/>
            <p:cNvSpPr/>
            <p:nvPr/>
          </p:nvSpPr>
          <p:spPr>
            <a:xfrm rot="16200000" flipV="1">
              <a:off x="4361764" y="4437342"/>
              <a:ext cx="230743" cy="141673"/>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ysClr val="windowText" lastClr="000000"/>
              </a:solidFill>
              <a:prstDash val="solid"/>
              <a:miter lim="800000"/>
              <a:headEnd type="none" w="med" len="med"/>
              <a:tailEnd type="stealth"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en-US" kern="0" dirty="0">
                <a:solidFill>
                  <a:prstClr val="white"/>
                </a:solidFill>
                <a:latin typeface="Cambria" panose="02040503050406030204" pitchFamily="18" charset="0"/>
                <a:ea typeface="Cambria" panose="02040503050406030204" pitchFamily="18" charset="0"/>
              </a:endParaRPr>
            </a:p>
          </p:txBody>
        </p:sp>
        <p:cxnSp>
          <p:nvCxnSpPr>
            <p:cNvPr id="67" name="Elbow Connector 66"/>
            <p:cNvCxnSpPr>
              <a:stCxn id="47" idx="3"/>
              <a:endCxn id="54" idx="0"/>
            </p:cNvCxnSpPr>
            <p:nvPr/>
          </p:nvCxnSpPr>
          <p:spPr bwMode="auto">
            <a:xfrm rot="5400000">
              <a:off x="2154427" y="2815799"/>
              <a:ext cx="1864168" cy="2939069"/>
            </a:xfrm>
            <a:prstGeom prst="bentConnector3">
              <a:avLst>
                <a:gd name="adj1" fmla="val 21387"/>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Arrow Connector 67"/>
            <p:cNvCxnSpPr>
              <a:stCxn id="47" idx="3"/>
              <a:endCxn id="63" idx="0"/>
            </p:cNvCxnSpPr>
            <p:nvPr/>
          </p:nvCxnSpPr>
          <p:spPr bwMode="auto">
            <a:xfrm>
              <a:off x="4556045" y="3353248"/>
              <a:ext cx="0" cy="65255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Elbow Connector 68"/>
            <p:cNvCxnSpPr>
              <a:stCxn id="47" idx="3"/>
              <a:endCxn id="76" idx="0"/>
            </p:cNvCxnSpPr>
            <p:nvPr/>
          </p:nvCxnSpPr>
          <p:spPr bwMode="auto">
            <a:xfrm rot="16200000" flipH="1">
              <a:off x="5361000" y="2548293"/>
              <a:ext cx="1338210" cy="2948121"/>
            </a:xfrm>
            <a:prstGeom prst="bentConnector3">
              <a:avLst>
                <a:gd name="adj1" fmla="val 37188"/>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Elbow Connector 69"/>
            <p:cNvCxnSpPr/>
            <p:nvPr/>
          </p:nvCxnSpPr>
          <p:spPr bwMode="auto">
            <a:xfrm rot="5400000" flipH="1" flipV="1">
              <a:off x="2026075" y="3350339"/>
              <a:ext cx="1907267" cy="1888051"/>
            </a:xfrm>
            <a:prstGeom prst="bentConnector3">
              <a:avLst>
                <a:gd name="adj1" fmla="val 86353"/>
              </a:avLst>
            </a:prstGeom>
            <a:solidFill>
              <a:schemeClr val="tx2"/>
            </a:solidFill>
            <a:ln w="12700" cap="flat" cmpd="sng" algn="ctr">
              <a:solidFill>
                <a:schemeClr val="tx1"/>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2037022" y="4050518"/>
              <a:ext cx="1097280" cy="357021"/>
            </a:xfrm>
            <a:prstGeom prst="rect">
              <a:avLst/>
            </a:prstGeom>
          </p:spPr>
          <p:txBody>
            <a:bodyPr wrap="square" lIns="9144" tIns="9144" rIns="9144" bIns="9144">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dirty="0">
                  <a:solidFill>
                    <a:prstClr val="black"/>
                  </a:solidFill>
                  <a:latin typeface="Cambria" panose="02040503050406030204" pitchFamily="18" charset="0"/>
                  <a:ea typeface="Cambria" panose="02040503050406030204" pitchFamily="18" charset="0"/>
                  <a:cs typeface="Arial" panose="020B0604020202020204" pitchFamily="34" charset="0"/>
                </a:rPr>
                <a:t>Distribution </a:t>
              </a:r>
              <a:endParaRPr lang="en-US" sz="1100" b="1" dirty="0">
                <a:solidFill>
                  <a:prstClr val="black"/>
                </a:solidFill>
                <a:latin typeface="Cambria" panose="02040503050406030204" pitchFamily="18" charset="0"/>
                <a:ea typeface="Cambria" panose="02040503050406030204" pitchFamily="18" charset="0"/>
                <a:cs typeface="Arial" panose="020B0604020202020204" pitchFamily="34" charset="0"/>
              </a:endParaRPr>
            </a:p>
            <a:p>
              <a:pPr algn="ctr"/>
              <a:r>
                <a:rPr lang="en-US" sz="1100" b="1" dirty="0">
                  <a:solidFill>
                    <a:prstClr val="black"/>
                  </a:solidFill>
                  <a:latin typeface="Cambria" panose="02040503050406030204" pitchFamily="18" charset="0"/>
                  <a:ea typeface="Cambria" panose="02040503050406030204" pitchFamily="18" charset="0"/>
                  <a:cs typeface="Arial" panose="020B0604020202020204" pitchFamily="34" charset="0"/>
                </a:rPr>
                <a:t>of Cash Flows</a:t>
              </a:r>
              <a:endParaRPr lang="en-US" sz="1100" b="1" dirty="0">
                <a:solidFill>
                  <a:prstClr val="black"/>
                </a:solidFill>
                <a:latin typeface="Cambria" panose="02040503050406030204" pitchFamily="18" charset="0"/>
                <a:ea typeface="Cambria" panose="02040503050406030204" pitchFamily="18" charset="0"/>
                <a:cs typeface="Arial" panose="020B0604020202020204" pitchFamily="34" charset="0"/>
              </a:endParaRPr>
            </a:p>
          </p:txBody>
        </p:sp>
        <p:cxnSp>
          <p:nvCxnSpPr>
            <p:cNvPr id="72" name="Elbow Connector 71"/>
            <p:cNvCxnSpPr/>
            <p:nvPr/>
          </p:nvCxnSpPr>
          <p:spPr bwMode="auto">
            <a:xfrm rot="16200000" flipV="1">
              <a:off x="5424861" y="3082454"/>
              <a:ext cx="1419629" cy="1961219"/>
            </a:xfrm>
            <a:prstGeom prst="bentConnector3">
              <a:avLst>
                <a:gd name="adj1" fmla="val 82090"/>
              </a:avLst>
            </a:prstGeom>
            <a:solidFill>
              <a:schemeClr val="tx2"/>
            </a:solidFill>
            <a:ln w="12700" cap="flat" cmpd="sng" algn="ctr">
              <a:solidFill>
                <a:schemeClr val="tx1"/>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Arrow Connector 72"/>
            <p:cNvCxnSpPr/>
            <p:nvPr/>
          </p:nvCxnSpPr>
          <p:spPr bwMode="auto">
            <a:xfrm flipH="1" flipV="1">
              <a:off x="4697794" y="3353248"/>
              <a:ext cx="7958" cy="652550"/>
            </a:xfrm>
            <a:prstGeom prst="straightConnector1">
              <a:avLst/>
            </a:prstGeom>
            <a:solidFill>
              <a:schemeClr val="tx2"/>
            </a:solidFill>
            <a:ln w="12700" cap="flat" cmpd="sng" algn="ctr">
              <a:solidFill>
                <a:schemeClr val="tx1"/>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6052687" y="4139992"/>
              <a:ext cx="1097280" cy="357021"/>
            </a:xfrm>
            <a:prstGeom prst="rect">
              <a:avLst/>
            </a:prstGeom>
          </p:spPr>
          <p:txBody>
            <a:bodyPr wrap="square" lIns="9144" tIns="9144" rIns="9144" bIns="9144">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dirty="0">
                  <a:solidFill>
                    <a:prstClr val="black"/>
                  </a:solidFill>
                  <a:latin typeface="Cambria" panose="02040503050406030204" pitchFamily="18" charset="0"/>
                  <a:ea typeface="Cambria" panose="02040503050406030204" pitchFamily="18" charset="0"/>
                  <a:cs typeface="Arial" panose="020B0604020202020204" pitchFamily="34" charset="0"/>
                </a:rPr>
                <a:t>Distribution </a:t>
              </a:r>
              <a:endParaRPr lang="en-US" sz="1100" b="1" dirty="0">
                <a:solidFill>
                  <a:prstClr val="black"/>
                </a:solidFill>
                <a:latin typeface="Cambria" panose="02040503050406030204" pitchFamily="18" charset="0"/>
                <a:ea typeface="Cambria" panose="02040503050406030204" pitchFamily="18" charset="0"/>
                <a:cs typeface="Arial" panose="020B0604020202020204" pitchFamily="34" charset="0"/>
              </a:endParaRPr>
            </a:p>
            <a:p>
              <a:pPr algn="ctr"/>
              <a:r>
                <a:rPr lang="en-US" sz="1100" b="1" dirty="0">
                  <a:solidFill>
                    <a:prstClr val="black"/>
                  </a:solidFill>
                  <a:latin typeface="Cambria" panose="02040503050406030204" pitchFamily="18" charset="0"/>
                  <a:ea typeface="Cambria" panose="02040503050406030204" pitchFamily="18" charset="0"/>
                  <a:cs typeface="Arial" panose="020B0604020202020204" pitchFamily="34" charset="0"/>
                </a:rPr>
                <a:t>of Cash Flows</a:t>
              </a:r>
              <a:endParaRPr lang="en-US" sz="1100" b="1" dirty="0">
                <a:solidFill>
                  <a:prstClr val="black"/>
                </a:solidFill>
                <a:latin typeface="Cambria" panose="02040503050406030204" pitchFamily="18" charset="0"/>
                <a:ea typeface="Cambria" panose="02040503050406030204" pitchFamily="18" charset="0"/>
                <a:cs typeface="Arial" panose="020B0604020202020204" pitchFamily="34" charset="0"/>
              </a:endParaRPr>
            </a:p>
          </p:txBody>
        </p:sp>
        <p:sp>
          <p:nvSpPr>
            <p:cNvPr id="75" name="Freeform 74"/>
            <p:cNvSpPr/>
            <p:nvPr/>
          </p:nvSpPr>
          <p:spPr>
            <a:xfrm rot="16200000" flipV="1">
              <a:off x="7454809" y="5207942"/>
              <a:ext cx="182880"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ysClr val="windowText" lastClr="000000"/>
              </a:solidFill>
              <a:prstDash val="solid"/>
              <a:miter lim="800000"/>
              <a:headEnd type="none" w="med" len="med"/>
              <a:tailEnd type="stealth"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en-US" kern="0" dirty="0">
                <a:solidFill>
                  <a:prstClr val="white"/>
                </a:solidFill>
                <a:latin typeface="Cambria" panose="02040503050406030204" pitchFamily="18" charset="0"/>
                <a:ea typeface="Cambria" panose="02040503050406030204" pitchFamily="18" charset="0"/>
              </a:endParaRPr>
            </a:p>
          </p:txBody>
        </p:sp>
        <p:sp>
          <p:nvSpPr>
            <p:cNvPr id="76" name="Rounded Rectangle 75"/>
            <p:cNvSpPr/>
            <p:nvPr/>
          </p:nvSpPr>
          <p:spPr>
            <a:xfrm>
              <a:off x="6502898" y="4691458"/>
              <a:ext cx="2002536" cy="374490"/>
            </a:xfrm>
            <a:prstGeom prst="roundRect">
              <a:avLst/>
            </a:prstGeom>
            <a:solidFill>
              <a:srgbClr val="EAEAEA"/>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200" b="1" kern="0" dirty="0">
                  <a:solidFill>
                    <a:sysClr val="windowText" lastClr="000000"/>
                  </a:solidFill>
                  <a:latin typeface="Cambria" panose="02040503050406030204" pitchFamily="18" charset="0"/>
                  <a:ea typeface="Cambria" panose="02040503050406030204" pitchFamily="18" charset="0"/>
                  <a:cs typeface="Arial" panose="020B0604020202020204" pitchFamily="34" charset="0"/>
                </a:rPr>
                <a:t>SPV</a:t>
              </a:r>
              <a:endParaRPr lang="en-US" sz="1200" b="1" kern="0" dirty="0">
                <a:solidFill>
                  <a:sysClr val="windowText" lastClr="000000"/>
                </a:solidFill>
                <a:latin typeface="Cambria" panose="02040503050406030204" pitchFamily="18" charset="0"/>
                <a:ea typeface="Cambria" panose="02040503050406030204" pitchFamily="18" charset="0"/>
                <a:cs typeface="Arial" panose="020B0604020202020204" pitchFamily="34" charset="0"/>
              </a:endParaRPr>
            </a:p>
          </p:txBody>
        </p:sp>
        <p:cxnSp>
          <p:nvCxnSpPr>
            <p:cNvPr id="77" name="Elbow Connector 76"/>
            <p:cNvCxnSpPr/>
            <p:nvPr/>
          </p:nvCxnSpPr>
          <p:spPr bwMode="auto">
            <a:xfrm rot="5400000">
              <a:off x="2154427" y="2815800"/>
              <a:ext cx="1864168" cy="2939069"/>
            </a:xfrm>
            <a:prstGeom prst="bentConnector3">
              <a:avLst>
                <a:gd name="adj1" fmla="val 21387"/>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Elbow Connector 77"/>
            <p:cNvCxnSpPr/>
            <p:nvPr/>
          </p:nvCxnSpPr>
          <p:spPr bwMode="auto">
            <a:xfrm rot="16200000" flipH="1">
              <a:off x="5361000" y="2548294"/>
              <a:ext cx="1338210" cy="2948121"/>
            </a:xfrm>
            <a:prstGeom prst="bentConnector3">
              <a:avLst>
                <a:gd name="adj1" fmla="val 37188"/>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pic>
        <p:nvPicPr>
          <p:cNvPr id="80" name="Picture 7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sp>
        <p:nvSpPr>
          <p:cNvPr id="3" name="Slide Number Placeholder 2"/>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grpSp>
        <p:nvGrpSpPr>
          <p:cNvPr id="3" name="Group 2"/>
          <p:cNvGrpSpPr/>
          <p:nvPr/>
        </p:nvGrpSpPr>
        <p:grpSpPr>
          <a:xfrm>
            <a:off x="979065" y="861570"/>
            <a:ext cx="6257549" cy="2796030"/>
            <a:chOff x="609600" y="1381175"/>
            <a:chExt cx="7696200" cy="4867224"/>
          </a:xfrm>
        </p:grpSpPr>
        <p:grpSp>
          <p:nvGrpSpPr>
            <p:cNvPr id="85" name="Group 84"/>
            <p:cNvGrpSpPr/>
            <p:nvPr/>
          </p:nvGrpSpPr>
          <p:grpSpPr>
            <a:xfrm>
              <a:off x="609600" y="2008385"/>
              <a:ext cx="7696200" cy="4240014"/>
              <a:chOff x="750069" y="1206183"/>
              <a:chExt cx="6946131" cy="2846511"/>
            </a:xfrm>
          </p:grpSpPr>
          <p:grpSp>
            <p:nvGrpSpPr>
              <p:cNvPr id="79" name="Group 78"/>
              <p:cNvGrpSpPr/>
              <p:nvPr/>
            </p:nvGrpSpPr>
            <p:grpSpPr>
              <a:xfrm>
                <a:off x="750069" y="1206183"/>
                <a:ext cx="6946131" cy="2299016"/>
                <a:chOff x="750066" y="1161505"/>
                <a:chExt cx="6853362" cy="2703257"/>
              </a:xfrm>
            </p:grpSpPr>
            <p:grpSp>
              <p:nvGrpSpPr>
                <p:cNvPr id="69" name="Group 68"/>
                <p:cNvGrpSpPr/>
                <p:nvPr/>
              </p:nvGrpSpPr>
              <p:grpSpPr>
                <a:xfrm>
                  <a:off x="750066" y="1161505"/>
                  <a:ext cx="5439270" cy="2703257"/>
                  <a:chOff x="868085" y="1219200"/>
                  <a:chExt cx="6305560" cy="2419841"/>
                </a:xfrm>
              </p:grpSpPr>
              <p:grpSp>
                <p:nvGrpSpPr>
                  <p:cNvPr id="28" name="Group 27"/>
                  <p:cNvGrpSpPr/>
                  <p:nvPr/>
                </p:nvGrpSpPr>
                <p:grpSpPr>
                  <a:xfrm>
                    <a:off x="868085" y="1219200"/>
                    <a:ext cx="6305560" cy="2419841"/>
                    <a:chOff x="868085" y="1219200"/>
                    <a:chExt cx="6305560" cy="2419841"/>
                  </a:xfrm>
                </p:grpSpPr>
                <p:grpSp>
                  <p:nvGrpSpPr>
                    <p:cNvPr id="23" name="Group 22"/>
                    <p:cNvGrpSpPr/>
                    <p:nvPr/>
                  </p:nvGrpSpPr>
                  <p:grpSpPr>
                    <a:xfrm>
                      <a:off x="868085" y="1736299"/>
                      <a:ext cx="6304774" cy="1902742"/>
                      <a:chOff x="856297" y="2190750"/>
                      <a:chExt cx="6304774" cy="1902742"/>
                    </a:xfrm>
                  </p:grpSpPr>
                  <p:grpSp>
                    <p:nvGrpSpPr>
                      <p:cNvPr id="18" name="Group 17"/>
                      <p:cNvGrpSpPr/>
                      <p:nvPr/>
                    </p:nvGrpSpPr>
                    <p:grpSpPr>
                      <a:xfrm>
                        <a:off x="856297" y="2190750"/>
                        <a:ext cx="6304774" cy="1422960"/>
                        <a:chOff x="499554" y="2209800"/>
                        <a:chExt cx="6304774" cy="1422960"/>
                      </a:xfrm>
                    </p:grpSpPr>
                    <p:sp>
                      <p:nvSpPr>
                        <p:cNvPr id="6" name="Content Placeholder 3"/>
                        <p:cNvSpPr txBox="1"/>
                        <p:nvPr/>
                      </p:nvSpPr>
                      <p:spPr bwMode="auto">
                        <a:xfrm>
                          <a:off x="499558" y="2209800"/>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sym typeface="+mn-ea"/>
                            </a:rPr>
                            <a:t>Q</a:t>
                          </a:r>
                          <a:r>
                            <a:rPr lang="en-IN" altLang="en-GB" sz="1100" b="1" dirty="0" smtClean="0">
                              <a:solidFill>
                                <a:schemeClr val="bg1"/>
                              </a:solidFill>
                              <a:latin typeface="Cambria" panose="02040503050406030204" pitchFamily="18" charset="0"/>
                              <a:ea typeface="Cambria" panose="02040503050406030204" pitchFamily="18" charset="0"/>
                              <a:sym typeface="+mn-ea"/>
                            </a:rPr>
                            <a:t>2</a:t>
                          </a:r>
                          <a:r>
                            <a:rPr lang="en-GB" sz="1100" b="1" dirty="0" smtClean="0">
                              <a:solidFill>
                                <a:schemeClr val="bg1"/>
                              </a:solidFill>
                              <a:latin typeface="Cambria" panose="02040503050406030204" pitchFamily="18" charset="0"/>
                              <a:ea typeface="Cambria" panose="02040503050406030204" pitchFamily="18" charset="0"/>
                              <a:sym typeface="+mn-ea"/>
                            </a:rPr>
                            <a:t>FY2</a:t>
                          </a:r>
                          <a:r>
                            <a:rPr lang="en-IN" altLang="en-GB" sz="1100" b="1" dirty="0" smtClean="0">
                              <a:solidFill>
                                <a:schemeClr val="bg1"/>
                              </a:solidFill>
                              <a:latin typeface="Cambria" panose="02040503050406030204" pitchFamily="18" charset="0"/>
                              <a:ea typeface="Cambria" panose="02040503050406030204" pitchFamily="18" charset="0"/>
                              <a:sym typeface="+mn-ea"/>
                            </a:rPr>
                            <a:t>2</a:t>
                          </a:r>
                          <a:endParaRPr sz="1100" b="1" dirty="0">
                            <a:solidFill>
                              <a:schemeClr val="bg1"/>
                            </a:solidFill>
                            <a:latin typeface="Cambria" panose="02040503050406030204" pitchFamily="18" charset="0"/>
                            <a:ea typeface="Cambria" panose="02040503050406030204" pitchFamily="18" charset="0"/>
                          </a:endParaRPr>
                        </a:p>
                      </p:txBody>
                    </p:sp>
                    <p:sp>
                      <p:nvSpPr>
                        <p:cNvPr id="7" name="Content Placeholder 3"/>
                        <p:cNvSpPr txBox="1"/>
                        <p:nvPr/>
                      </p:nvSpPr>
                      <p:spPr bwMode="auto">
                        <a:xfrm>
                          <a:off x="499554" y="269901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a:solidFill>
                                <a:schemeClr val="bg1"/>
                              </a:solidFill>
                              <a:latin typeface="Cambria" panose="02040503050406030204" pitchFamily="18" charset="0"/>
                              <a:ea typeface="Cambria" panose="02040503050406030204" pitchFamily="18" charset="0"/>
                            </a:rPr>
                            <a:t>Q</a:t>
                          </a:r>
                          <a:r>
                            <a:rPr lang="en-IN" altLang="en-GB" sz="1100" b="1" dirty="0">
                              <a:solidFill>
                                <a:schemeClr val="bg1"/>
                              </a:solidFill>
                              <a:latin typeface="Cambria" panose="02040503050406030204" pitchFamily="18" charset="0"/>
                              <a:ea typeface="Cambria" panose="02040503050406030204" pitchFamily="18" charset="0"/>
                            </a:rPr>
                            <a:t>3</a:t>
                          </a:r>
                          <a:r>
                            <a:rPr lang="en-US" altLang="en-GB" sz="1100" b="1" dirty="0">
                              <a:solidFill>
                                <a:schemeClr val="bg1"/>
                              </a:solidFill>
                              <a:latin typeface="Cambria" panose="02040503050406030204" pitchFamily="18" charset="0"/>
                              <a:ea typeface="Cambria" panose="02040503050406030204" pitchFamily="18" charset="0"/>
                            </a:rPr>
                            <a:t>FY</a:t>
                          </a:r>
                          <a:r>
                            <a:rPr lang="en-GB" sz="1100" b="1" dirty="0" smtClean="0">
                              <a:solidFill>
                                <a:schemeClr val="bg1"/>
                              </a:solidFill>
                              <a:latin typeface="Cambria" panose="02040503050406030204" pitchFamily="18" charset="0"/>
                              <a:ea typeface="Cambria" panose="02040503050406030204" pitchFamily="18" charset="0"/>
                            </a:rPr>
                            <a:t>2</a:t>
                          </a:r>
                          <a:r>
                            <a:rPr lang="en-US" altLang="en-GB" sz="1100" b="1" dirty="0" smtClean="0">
                              <a:solidFill>
                                <a:schemeClr val="bg1"/>
                              </a:solidFill>
                              <a:latin typeface="Cambria" panose="02040503050406030204" pitchFamily="18" charset="0"/>
                              <a:ea typeface="Cambria" panose="02040503050406030204" pitchFamily="18" charset="0"/>
                            </a:rPr>
                            <a:t>2</a:t>
                          </a:r>
                          <a:endParaRPr lang="en-US" altLang="en-GB" sz="1100" b="1" dirty="0" smtClean="0">
                            <a:solidFill>
                              <a:schemeClr val="bg1"/>
                            </a:solidFill>
                            <a:latin typeface="Cambria" panose="02040503050406030204" pitchFamily="18" charset="0"/>
                            <a:ea typeface="Cambria" panose="02040503050406030204" pitchFamily="18" charset="0"/>
                          </a:endParaRPr>
                        </a:p>
                      </p:txBody>
                    </p:sp>
                    <p:sp>
                      <p:nvSpPr>
                        <p:cNvPr id="8" name="Content Placeholder 3"/>
                        <p:cNvSpPr txBox="1"/>
                        <p:nvPr/>
                      </p:nvSpPr>
                      <p:spPr bwMode="auto">
                        <a:xfrm>
                          <a:off x="499556" y="317526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a:solidFill>
                                <a:schemeClr val="bg1"/>
                              </a:solidFill>
                              <a:latin typeface="Cambria" panose="02040503050406030204" pitchFamily="18" charset="0"/>
                              <a:ea typeface="Cambria" panose="02040503050406030204" pitchFamily="18" charset="0"/>
                            </a:rPr>
                            <a:t>Q</a:t>
                          </a:r>
                          <a:r>
                            <a:rPr lang="en-IN" altLang="en-GB" sz="1100" b="1" dirty="0">
                              <a:solidFill>
                                <a:schemeClr val="bg1"/>
                              </a:solidFill>
                              <a:latin typeface="Cambria" panose="02040503050406030204" pitchFamily="18" charset="0"/>
                              <a:ea typeface="Cambria" panose="02040503050406030204" pitchFamily="18" charset="0"/>
                            </a:rPr>
                            <a:t>4</a:t>
                          </a:r>
                          <a:r>
                            <a:rPr lang="en-US" altLang="en-GB" sz="1100" b="1" dirty="0">
                              <a:solidFill>
                                <a:schemeClr val="bg1"/>
                              </a:solidFill>
                              <a:latin typeface="Cambria" panose="02040503050406030204" pitchFamily="18" charset="0"/>
                              <a:ea typeface="Cambria" panose="02040503050406030204" pitchFamily="18" charset="0"/>
                            </a:rPr>
                            <a:t>FY22</a:t>
                          </a:r>
                          <a:endParaRPr lang="en-GB" sz="1100" b="1" dirty="0">
                            <a:solidFill>
                              <a:schemeClr val="bg1"/>
                            </a:solidFill>
                            <a:latin typeface="Cambria" panose="02040503050406030204" pitchFamily="18" charset="0"/>
                            <a:ea typeface="Cambria" panose="02040503050406030204" pitchFamily="18" charset="0"/>
                          </a:endParaRPr>
                        </a:p>
                      </p:txBody>
                    </p:sp>
                    <p:sp>
                      <p:nvSpPr>
                        <p:cNvPr id="9" name="Text Placeholder 2"/>
                        <p:cNvSpPr txBox="1"/>
                        <p:nvPr/>
                      </p:nvSpPr>
                      <p:spPr bwMode="auto">
                        <a:xfrm>
                          <a:off x="1909305" y="220980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1.14</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0" name="Text Placeholder 2"/>
                        <p:cNvSpPr txBox="1"/>
                        <p:nvPr/>
                      </p:nvSpPr>
                      <p:spPr bwMode="auto">
                        <a:xfrm>
                          <a:off x="1909300" y="269901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0.88</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1" name="Text Placeholder 2"/>
                        <p:cNvSpPr txBox="1"/>
                        <p:nvPr/>
                      </p:nvSpPr>
                      <p:spPr bwMode="auto">
                        <a:xfrm>
                          <a:off x="1909298" y="317526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0.70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12" name="Text Placeholder 2"/>
                        <p:cNvSpPr txBox="1"/>
                        <p:nvPr/>
                      </p:nvSpPr>
                      <p:spPr bwMode="auto">
                        <a:xfrm>
                          <a:off x="3605142" y="220980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2.54</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4" name="Text Placeholder 2"/>
                        <p:cNvSpPr txBox="1"/>
                        <p:nvPr/>
                      </p:nvSpPr>
                      <p:spPr bwMode="auto">
                        <a:xfrm>
                          <a:off x="3605143" y="269901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2.55</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5" name="Text Placeholder 2"/>
                        <p:cNvSpPr txBox="1"/>
                        <p:nvPr/>
                      </p:nvSpPr>
                      <p:spPr bwMode="auto">
                        <a:xfrm>
                          <a:off x="5282741" y="269931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1.77</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6" name="Text Placeholder 2"/>
                        <p:cNvSpPr txBox="1"/>
                        <p:nvPr/>
                      </p:nvSpPr>
                      <p:spPr bwMode="auto">
                        <a:xfrm>
                          <a:off x="3605147" y="317526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2.25</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17" name="Text Placeholder 2"/>
                        <p:cNvSpPr txBox="1"/>
                        <p:nvPr/>
                      </p:nvSpPr>
                      <p:spPr bwMode="auto">
                        <a:xfrm>
                          <a:off x="5282747" y="317556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2.31</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19" name="Content Placeholder 3"/>
                      <p:cNvSpPr txBox="1"/>
                      <p:nvPr/>
                    </p:nvSpPr>
                    <p:spPr bwMode="auto">
                      <a:xfrm>
                        <a:off x="856301" y="3635993"/>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a:solidFill>
                              <a:schemeClr val="bg1"/>
                            </a:solidFill>
                            <a:latin typeface="Cambria" panose="02040503050406030204" pitchFamily="18" charset="0"/>
                            <a:ea typeface="Cambria" panose="02040503050406030204" pitchFamily="18" charset="0"/>
                          </a:rPr>
                          <a:t>Q</a:t>
                        </a:r>
                        <a:r>
                          <a:rPr lang="en-IN" altLang="en-GB" sz="1100" b="1" dirty="0">
                            <a:solidFill>
                              <a:schemeClr val="bg1"/>
                            </a:solidFill>
                            <a:latin typeface="Cambria" panose="02040503050406030204" pitchFamily="18" charset="0"/>
                            <a:ea typeface="Cambria" panose="02040503050406030204" pitchFamily="18" charset="0"/>
                          </a:rPr>
                          <a:t>1</a:t>
                        </a:r>
                        <a:r>
                          <a:rPr lang="en-US" altLang="en-GB" sz="1100" b="1" dirty="0">
                            <a:solidFill>
                              <a:schemeClr val="bg1"/>
                            </a:solidFill>
                            <a:latin typeface="Cambria" panose="02040503050406030204" pitchFamily="18" charset="0"/>
                            <a:ea typeface="Cambria" panose="02040503050406030204" pitchFamily="18" charset="0"/>
                          </a:rPr>
                          <a:t>FY2</a:t>
                        </a:r>
                        <a:r>
                          <a:rPr lang="en-IN" altLang="en-US" sz="1100" b="1" dirty="0">
                            <a:solidFill>
                              <a:schemeClr val="bg1"/>
                            </a:solidFill>
                            <a:latin typeface="Cambria" panose="02040503050406030204" pitchFamily="18" charset="0"/>
                            <a:ea typeface="Cambria" panose="02040503050406030204" pitchFamily="18" charset="0"/>
                          </a:rPr>
                          <a:t>3</a:t>
                        </a:r>
                        <a:endParaRPr lang="en-IN" altLang="en-US" sz="1100" b="1" dirty="0">
                          <a:solidFill>
                            <a:schemeClr val="bg1"/>
                          </a:solidFill>
                          <a:latin typeface="Cambria" panose="02040503050406030204" pitchFamily="18" charset="0"/>
                          <a:ea typeface="Cambria" panose="02040503050406030204" pitchFamily="18" charset="0"/>
                        </a:endParaRPr>
                      </a:p>
                    </p:txBody>
                  </p:sp>
                  <p:sp>
                    <p:nvSpPr>
                      <p:cNvPr id="20" name="Text Placeholder 2"/>
                      <p:cNvSpPr txBox="1"/>
                      <p:nvPr/>
                    </p:nvSpPr>
                    <p:spPr bwMode="auto">
                      <a:xfrm>
                        <a:off x="2265255" y="3635993"/>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0.</a:t>
                        </a:r>
                        <a:r>
                          <a:rPr lang="en-IN" altLang="en-US" sz="1100" b="1" kern="0" dirty="0">
                            <a:solidFill>
                              <a:srgbClr val="000000"/>
                            </a:solidFill>
                            <a:latin typeface="Cambria" panose="02040503050406030204" pitchFamily="18" charset="0"/>
                            <a:ea typeface="Cambria" panose="02040503050406030204" pitchFamily="18" charset="0"/>
                          </a:rPr>
                          <a:t>65</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21" name="Text Placeholder 2"/>
                      <p:cNvSpPr txBox="1"/>
                      <p:nvPr/>
                    </p:nvSpPr>
                    <p:spPr bwMode="auto">
                      <a:xfrm>
                        <a:off x="3961890" y="3635993"/>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2.</a:t>
                        </a:r>
                        <a:r>
                          <a:rPr lang="en-IN" altLang="en-US" sz="1100" b="1" kern="0" dirty="0">
                            <a:solidFill>
                              <a:srgbClr val="000000"/>
                            </a:solidFill>
                            <a:latin typeface="Cambria" panose="02040503050406030204" pitchFamily="18" charset="0"/>
                            <a:ea typeface="Cambria" panose="02040503050406030204" pitchFamily="18" charset="0"/>
                          </a:rPr>
                          <a:t>83</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22" name="Text Placeholder 2"/>
                      <p:cNvSpPr txBox="1"/>
                      <p:nvPr/>
                    </p:nvSpPr>
                    <p:spPr bwMode="auto">
                      <a:xfrm>
                        <a:off x="5639484" y="3636292"/>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1.85</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24" name="Rounded Rectangle 23"/>
                    <p:cNvSpPr/>
                    <p:nvPr/>
                  </p:nvSpPr>
                  <p:spPr>
                    <a:xfrm>
                      <a:off x="2277836" y="1219200"/>
                      <a:ext cx="1521581" cy="376890"/>
                    </a:xfrm>
                    <a:prstGeom prst="roundRect">
                      <a:avLst/>
                    </a:prstGeom>
                    <a:solidFill>
                      <a:schemeClr val="accent6">
                        <a:lumMod val="7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Interest Income</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25" name="Rounded Rectangle 24"/>
                    <p:cNvSpPr/>
                    <p:nvPr/>
                  </p:nvSpPr>
                  <p:spPr>
                    <a:xfrm>
                      <a:off x="3973678" y="1219200"/>
                      <a:ext cx="1521581" cy="376890"/>
                    </a:xfrm>
                    <a:prstGeom prst="roundRect">
                      <a:avLst/>
                    </a:prstGeom>
                    <a:solidFill>
                      <a:schemeClr val="tx1">
                        <a:lumMod val="65000"/>
                        <a:lumOff val="3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Dividend Income</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26" name="Rounded Rectangle 25"/>
                    <p:cNvSpPr/>
                    <p:nvPr/>
                  </p:nvSpPr>
                  <p:spPr>
                    <a:xfrm>
                      <a:off x="5652064" y="1219499"/>
                      <a:ext cx="1521581" cy="376890"/>
                    </a:xfrm>
                    <a:prstGeom prst="roundRect">
                      <a:avLst/>
                    </a:prstGeom>
                    <a:solidFill>
                      <a:schemeClr val="accent6">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SPV </a:t>
                      </a:r>
                      <a:r>
                        <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rPr>
                        <a:t>L</a:t>
                      </a: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oan</a:t>
                      </a:r>
                      <a:endPar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endParaRPr>
                    </a:p>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Amortization</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grpSp>
              <p:sp>
                <p:nvSpPr>
                  <p:cNvPr id="57" name="Text Placeholder 2"/>
                  <p:cNvSpPr txBox="1"/>
                  <p:nvPr/>
                </p:nvSpPr>
                <p:spPr bwMode="auto">
                  <a:xfrm>
                    <a:off x="5649700" y="1736598"/>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1.98</a:t>
                    </a:r>
                    <a:endParaRPr lang="en-US" sz="1100" b="1" kern="0" dirty="0">
                      <a:solidFill>
                        <a:srgbClr val="000000"/>
                      </a:solidFill>
                      <a:latin typeface="Cambria" panose="02040503050406030204" pitchFamily="18" charset="0"/>
                      <a:ea typeface="Cambria" panose="02040503050406030204" pitchFamily="18" charset="0"/>
                    </a:endParaRPr>
                  </a:p>
                </p:txBody>
              </p:sp>
            </p:grpSp>
            <p:sp>
              <p:nvSpPr>
                <p:cNvPr id="70" name="Text Placeholder 2"/>
                <p:cNvSpPr txBox="1"/>
                <p:nvPr/>
              </p:nvSpPr>
              <p:spPr bwMode="auto">
                <a:xfrm>
                  <a:off x="6290885" y="2285676"/>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5.20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1" name="Text Placeholder 2"/>
                <p:cNvSpPr txBox="1"/>
                <p:nvPr/>
              </p:nvSpPr>
              <p:spPr bwMode="auto">
                <a:xfrm>
                  <a:off x="6290890" y="2817706"/>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5.</a:t>
                  </a:r>
                  <a:r>
                    <a:rPr lang="en-IN" altLang="en-US" sz="1100" b="1" kern="0" dirty="0">
                      <a:solidFill>
                        <a:srgbClr val="000000"/>
                      </a:solidFill>
                      <a:latin typeface="Cambria" panose="02040503050406030204" pitchFamily="18" charset="0"/>
                      <a:ea typeface="Cambria" panose="02040503050406030204" pitchFamily="18" charset="0"/>
                    </a:rPr>
                    <a:t>2</a:t>
                  </a:r>
                  <a:r>
                    <a:rPr lang="en-US" sz="1100" b="1" kern="0" dirty="0">
                      <a:solidFill>
                        <a:srgbClr val="000000"/>
                      </a:solidFill>
                      <a:latin typeface="Cambria" panose="02040503050406030204" pitchFamily="18" charset="0"/>
                      <a:ea typeface="Cambria" panose="02040503050406030204" pitchFamily="18" charset="0"/>
                    </a:rPr>
                    <a:t>6</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2" name="Text Placeholder 2"/>
                <p:cNvSpPr txBox="1"/>
                <p:nvPr/>
              </p:nvSpPr>
              <p:spPr bwMode="auto">
                <a:xfrm>
                  <a:off x="6290884" y="3353681"/>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5.</a:t>
                  </a:r>
                  <a:r>
                    <a:rPr lang="en-IN" altLang="en-US" sz="1100" b="1" kern="0" dirty="0">
                      <a:solidFill>
                        <a:srgbClr val="000000"/>
                      </a:solidFill>
                      <a:latin typeface="Cambria" panose="02040503050406030204" pitchFamily="18" charset="0"/>
                      <a:ea typeface="Cambria" panose="02040503050406030204" pitchFamily="18" charset="0"/>
                    </a:rPr>
                    <a:t>33</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73" name="Text Placeholder 2"/>
                <p:cNvSpPr txBox="1"/>
                <p:nvPr/>
              </p:nvSpPr>
              <p:spPr bwMode="auto">
                <a:xfrm>
                  <a:off x="6289529" y="1739168"/>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5.66</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8" name="Rounded Rectangle 77"/>
                <p:cNvSpPr/>
                <p:nvPr/>
              </p:nvSpPr>
              <p:spPr>
                <a:xfrm>
                  <a:off x="6236718" y="1161506"/>
                  <a:ext cx="1312538" cy="421032"/>
                </a:xfrm>
                <a:prstGeom prst="roundRect">
                  <a:avLst/>
                </a:prstGeom>
                <a:solidFill>
                  <a:srgbClr val="00602B"/>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Total</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grpSp>
          <p:sp>
            <p:nvSpPr>
              <p:cNvPr id="80" name="Content Placeholder 3"/>
              <p:cNvSpPr txBox="1"/>
              <p:nvPr/>
            </p:nvSpPr>
            <p:spPr bwMode="auto">
              <a:xfrm>
                <a:off x="750072" y="3618038"/>
                <a:ext cx="1088726" cy="434372"/>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100" b="1" dirty="0" smtClean="0">
                    <a:solidFill>
                      <a:schemeClr val="bg1"/>
                    </a:solidFill>
                    <a:latin typeface="Cambria" panose="02040503050406030204" pitchFamily="18" charset="0"/>
                    <a:ea typeface="Cambria" panose="02040503050406030204" pitchFamily="18" charset="0"/>
                  </a:rPr>
                  <a:t>Total</a:t>
                </a:r>
                <a:endParaRPr lang="en-GB" sz="1100" b="1" dirty="0">
                  <a:solidFill>
                    <a:schemeClr val="bg1"/>
                  </a:solidFill>
                  <a:latin typeface="Cambria" panose="02040503050406030204" pitchFamily="18" charset="0"/>
                  <a:ea typeface="Cambria" panose="02040503050406030204" pitchFamily="18" charset="0"/>
                </a:endParaRPr>
              </a:p>
            </p:txBody>
          </p:sp>
          <p:sp>
            <p:nvSpPr>
              <p:cNvPr id="81" name="Text Placeholder 2"/>
              <p:cNvSpPr txBox="1"/>
              <p:nvPr/>
            </p:nvSpPr>
            <p:spPr bwMode="auto">
              <a:xfrm>
                <a:off x="1981909" y="3618038"/>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3.37</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82" name="Text Placeholder 2"/>
              <p:cNvSpPr txBox="1"/>
              <p:nvPr/>
            </p:nvSpPr>
            <p:spPr bwMode="auto">
              <a:xfrm>
                <a:off x="3465262" y="3618038"/>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10.17</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83" name="Text Placeholder 2"/>
              <p:cNvSpPr txBox="1"/>
              <p:nvPr/>
            </p:nvSpPr>
            <p:spPr bwMode="auto">
              <a:xfrm>
                <a:off x="4931968" y="3618322"/>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7.9</a:t>
                </a:r>
                <a:r>
                  <a:rPr lang="en-IN" altLang="en-US" sz="1100" b="1" kern="0" dirty="0">
                    <a:solidFill>
                      <a:srgbClr val="000000"/>
                    </a:solidFill>
                    <a:latin typeface="Cambria" panose="02040503050406030204" pitchFamily="18" charset="0"/>
                    <a:ea typeface="Cambria" panose="02040503050406030204" pitchFamily="18" charset="0"/>
                  </a:rPr>
                  <a:t>1</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84" name="Text Placeholder 2"/>
              <p:cNvSpPr txBox="1"/>
              <p:nvPr/>
            </p:nvSpPr>
            <p:spPr bwMode="auto">
              <a:xfrm>
                <a:off x="6365889" y="3618038"/>
                <a:ext cx="1330305" cy="434372"/>
              </a:xfrm>
              <a:prstGeom prst="rect">
                <a:avLst/>
              </a:prstGeom>
              <a:solidFill>
                <a:srgbClr val="FFFF00"/>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21.45</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122" name="Rounded Rectangle 121"/>
            <p:cNvSpPr/>
            <p:nvPr/>
          </p:nvSpPr>
          <p:spPr>
            <a:xfrm>
              <a:off x="609604" y="2008808"/>
              <a:ext cx="1206291" cy="533365"/>
            </a:xfrm>
            <a:prstGeom prst="round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Particulars</a:t>
              </a:r>
              <a:endPar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sym typeface="Wingdings" panose="05000000000000000000" pitchFamily="2" charset="2"/>
              </a:endParaRPr>
            </a:p>
          </p:txBody>
        </p:sp>
        <p:sp>
          <p:nvSpPr>
            <p:cNvPr id="40" name="Text Placeholder 2"/>
            <p:cNvSpPr txBox="1"/>
            <p:nvPr/>
          </p:nvSpPr>
          <p:spPr bwMode="auto">
            <a:xfrm>
              <a:off x="609604" y="1381175"/>
              <a:ext cx="7635366" cy="543406"/>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dirty="0" smtClean="0">
                  <a:solidFill>
                    <a:schemeClr val="bg1"/>
                  </a:solidFill>
                  <a:latin typeface="Cambria" panose="02040503050406030204" pitchFamily="18" charset="0"/>
                  <a:ea typeface="Cambria" panose="02040503050406030204" pitchFamily="18" charset="0"/>
                </a:rPr>
                <a:t>EMBASSY OFFICE PARKS REIT</a:t>
              </a:r>
              <a:endParaRPr lang="en-US" sz="1100" b="1" dirty="0">
                <a:solidFill>
                  <a:schemeClr val="bg1"/>
                </a:solidFill>
                <a:latin typeface="Cambria" panose="02040503050406030204" pitchFamily="18" charset="0"/>
                <a:ea typeface="Cambria" panose="02040503050406030204" pitchFamily="18" charset="0"/>
              </a:endParaRPr>
            </a:p>
          </p:txBody>
        </p:sp>
      </p:grpSp>
      <p:sp>
        <p:nvSpPr>
          <p:cNvPr id="13" name="Rectangle 12"/>
          <p:cNvSpPr/>
          <p:nvPr/>
        </p:nvSpPr>
        <p:spPr>
          <a:xfrm>
            <a:off x="2130244" y="171555"/>
            <a:ext cx="4150110" cy="736355"/>
          </a:xfrm>
          <a:prstGeom prst="rect">
            <a:avLst/>
          </a:prstGeom>
        </p:spPr>
        <p:txBody>
          <a:bodyPr wrap="none">
            <a:spAutoFit/>
          </a:bodyPr>
          <a:lstStyle/>
          <a:p>
            <a:pPr algn="ctr">
              <a:lnSpc>
                <a:spcPct val="93000"/>
              </a:lnSpc>
            </a:pPr>
            <a:r>
              <a:rPr lang="en-US" sz="3000" b="1" spc="-1" dirty="0">
                <a:solidFill>
                  <a:schemeClr val="tx2"/>
                </a:solidFill>
                <a:latin typeface="Cambria" panose="02040503050406030204" pitchFamily="18" charset="0"/>
                <a:ea typeface="Cambria" panose="02040503050406030204" pitchFamily="18" charset="0"/>
              </a:rPr>
              <a:t>Distributions in REITs </a:t>
            </a:r>
            <a:endParaRPr lang="en-US" sz="3000" b="1" spc="-1" dirty="0" smtClean="0">
              <a:solidFill>
                <a:schemeClr val="tx2"/>
              </a:solidFill>
              <a:latin typeface="Cambria" panose="02040503050406030204" pitchFamily="18" charset="0"/>
              <a:ea typeface="Cambria" panose="02040503050406030204" pitchFamily="18" charset="0"/>
            </a:endParaRPr>
          </a:p>
          <a:p>
            <a:pPr algn="ctr">
              <a:lnSpc>
                <a:spcPct val="93000"/>
              </a:lnSpc>
            </a:pPr>
            <a:r>
              <a:rPr lang="en-US" sz="1500" b="1" spc="-1" dirty="0" smtClean="0">
                <a:solidFill>
                  <a:schemeClr val="tx2"/>
                </a:solidFill>
                <a:latin typeface="Cambria" panose="02040503050406030204" pitchFamily="18" charset="0"/>
                <a:ea typeface="Cambria" panose="02040503050406030204" pitchFamily="18" charset="0"/>
              </a:rPr>
              <a:t>(₹ per Unit)</a:t>
            </a:r>
            <a:endParaRPr lang="en-US" sz="1500" b="1" spc="-1" dirty="0">
              <a:solidFill>
                <a:schemeClr val="tx2"/>
              </a:solidFill>
              <a:latin typeface="Cambria" panose="02040503050406030204" pitchFamily="18" charset="0"/>
              <a:ea typeface="Cambria" panose="02040503050406030204" pitchFamily="18"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grpSp>
        <p:nvGrpSpPr>
          <p:cNvPr id="4" name="Group 3"/>
          <p:cNvGrpSpPr/>
          <p:nvPr/>
        </p:nvGrpSpPr>
        <p:grpSpPr>
          <a:xfrm>
            <a:off x="990600" y="3733165"/>
            <a:ext cx="6256655" cy="2547620"/>
            <a:chOff x="609600" y="1381175"/>
            <a:chExt cx="7696202" cy="4867371"/>
          </a:xfrm>
        </p:grpSpPr>
        <p:grpSp>
          <p:nvGrpSpPr>
            <p:cNvPr id="27" name="Group 26"/>
            <p:cNvGrpSpPr/>
            <p:nvPr/>
          </p:nvGrpSpPr>
          <p:grpSpPr>
            <a:xfrm>
              <a:off x="609600" y="2008385"/>
              <a:ext cx="7696202" cy="4240161"/>
              <a:chOff x="750069" y="1206183"/>
              <a:chExt cx="6946133" cy="2846610"/>
            </a:xfrm>
          </p:grpSpPr>
          <p:grpSp>
            <p:nvGrpSpPr>
              <p:cNvPr id="29" name="Group 28"/>
              <p:cNvGrpSpPr/>
              <p:nvPr/>
            </p:nvGrpSpPr>
            <p:grpSpPr>
              <a:xfrm>
                <a:off x="750069" y="1206183"/>
                <a:ext cx="6946133" cy="2299426"/>
                <a:chOff x="750066" y="1161505"/>
                <a:chExt cx="6853364" cy="2703740"/>
              </a:xfrm>
            </p:grpSpPr>
            <p:grpSp>
              <p:nvGrpSpPr>
                <p:cNvPr id="30" name="Group 29"/>
                <p:cNvGrpSpPr/>
                <p:nvPr/>
              </p:nvGrpSpPr>
              <p:grpSpPr>
                <a:xfrm>
                  <a:off x="750066" y="1161505"/>
                  <a:ext cx="4515736" cy="2703740"/>
                  <a:chOff x="868085" y="1219200"/>
                  <a:chExt cx="5234939" cy="2420273"/>
                </a:xfrm>
              </p:grpSpPr>
              <p:grpSp>
                <p:nvGrpSpPr>
                  <p:cNvPr id="31" name="Group 30"/>
                  <p:cNvGrpSpPr/>
                  <p:nvPr/>
                </p:nvGrpSpPr>
                <p:grpSpPr>
                  <a:xfrm>
                    <a:off x="868085" y="1219200"/>
                    <a:ext cx="5234939" cy="2420273"/>
                    <a:chOff x="868085" y="1219200"/>
                    <a:chExt cx="5234939" cy="2420273"/>
                  </a:xfrm>
                </p:grpSpPr>
                <p:grpSp>
                  <p:nvGrpSpPr>
                    <p:cNvPr id="32" name="Group 31"/>
                    <p:cNvGrpSpPr/>
                    <p:nvPr/>
                  </p:nvGrpSpPr>
                  <p:grpSpPr>
                    <a:xfrm>
                      <a:off x="868085" y="1736299"/>
                      <a:ext cx="5234178" cy="1903174"/>
                      <a:chOff x="856297" y="2190750"/>
                      <a:chExt cx="5234178" cy="1903174"/>
                    </a:xfrm>
                  </p:grpSpPr>
                  <p:grpSp>
                    <p:nvGrpSpPr>
                      <p:cNvPr id="33" name="Group 32"/>
                      <p:cNvGrpSpPr/>
                      <p:nvPr/>
                    </p:nvGrpSpPr>
                    <p:grpSpPr>
                      <a:xfrm>
                        <a:off x="856297" y="2190750"/>
                        <a:ext cx="5234178" cy="1423094"/>
                        <a:chOff x="499554" y="2209800"/>
                        <a:chExt cx="5234178" cy="1423094"/>
                      </a:xfrm>
                    </p:grpSpPr>
                    <p:sp>
                      <p:nvSpPr>
                        <p:cNvPr id="34" name="Content Placeholder 3"/>
                        <p:cNvSpPr txBox="1"/>
                        <p:nvPr/>
                      </p:nvSpPr>
                      <p:spPr bwMode="auto">
                        <a:xfrm>
                          <a:off x="499558" y="2209800"/>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ctr">
                            <a:defRPr/>
                          </a:pPr>
                          <a:r>
                            <a:rPr lang="en-GB" sz="1100" b="1" dirty="0" smtClean="0">
                              <a:solidFill>
                                <a:schemeClr val="bg1"/>
                              </a:solidFill>
                              <a:latin typeface="Cambria" panose="02040503050406030204" pitchFamily="18" charset="0"/>
                              <a:ea typeface="Cambria" panose="02040503050406030204" pitchFamily="18" charset="0"/>
                              <a:sym typeface="+mn-ea"/>
                            </a:rPr>
                            <a:t>Q</a:t>
                          </a:r>
                          <a:r>
                            <a:rPr lang="en-IN" altLang="en-GB" sz="1100" b="1" dirty="0" smtClean="0">
                              <a:solidFill>
                                <a:schemeClr val="bg1"/>
                              </a:solidFill>
                              <a:latin typeface="Cambria" panose="02040503050406030204" pitchFamily="18" charset="0"/>
                              <a:ea typeface="Cambria" panose="02040503050406030204" pitchFamily="18" charset="0"/>
                              <a:sym typeface="+mn-ea"/>
                            </a:rPr>
                            <a:t>2</a:t>
                          </a:r>
                          <a:r>
                            <a:rPr lang="en-GB" sz="1100" b="1" dirty="0" smtClean="0">
                              <a:solidFill>
                                <a:schemeClr val="bg1"/>
                              </a:solidFill>
                              <a:latin typeface="Cambria" panose="02040503050406030204" pitchFamily="18" charset="0"/>
                              <a:ea typeface="Cambria" panose="02040503050406030204" pitchFamily="18" charset="0"/>
                              <a:sym typeface="+mn-ea"/>
                            </a:rPr>
                            <a:t>FY2</a:t>
                          </a:r>
                          <a:r>
                            <a:rPr lang="en-IN" altLang="en-GB" sz="1100" b="1" dirty="0" smtClean="0">
                              <a:solidFill>
                                <a:schemeClr val="bg1"/>
                              </a:solidFill>
                              <a:latin typeface="Cambria" panose="02040503050406030204" pitchFamily="18" charset="0"/>
                              <a:ea typeface="Cambria" panose="02040503050406030204" pitchFamily="18" charset="0"/>
                              <a:sym typeface="+mn-ea"/>
                            </a:rPr>
                            <a:t>2</a:t>
                          </a:r>
                          <a:endParaRPr sz="1100" b="1" dirty="0">
                            <a:solidFill>
                              <a:schemeClr val="bg1"/>
                            </a:solidFill>
                            <a:latin typeface="Cambria" panose="02040503050406030204" pitchFamily="18" charset="0"/>
                            <a:ea typeface="Cambria" panose="02040503050406030204" pitchFamily="18" charset="0"/>
                          </a:endParaRPr>
                        </a:p>
                      </p:txBody>
                    </p:sp>
                    <p:sp>
                      <p:nvSpPr>
                        <p:cNvPr id="35" name="Content Placeholder 3"/>
                        <p:cNvSpPr txBox="1"/>
                        <p:nvPr/>
                      </p:nvSpPr>
                      <p:spPr bwMode="auto">
                        <a:xfrm>
                          <a:off x="499554" y="269901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a:solidFill>
                                <a:schemeClr val="bg1"/>
                              </a:solidFill>
                              <a:latin typeface="Cambria" panose="02040503050406030204" pitchFamily="18" charset="0"/>
                              <a:ea typeface="Cambria" panose="02040503050406030204" pitchFamily="18" charset="0"/>
                              <a:sym typeface="+mn-ea"/>
                            </a:rPr>
                            <a:t>Q</a:t>
                          </a:r>
                          <a:r>
                            <a:rPr lang="en-IN" altLang="en-GB" sz="1100" b="1" dirty="0">
                              <a:solidFill>
                                <a:schemeClr val="bg1"/>
                              </a:solidFill>
                              <a:latin typeface="Cambria" panose="02040503050406030204" pitchFamily="18" charset="0"/>
                              <a:ea typeface="Cambria" panose="02040503050406030204" pitchFamily="18" charset="0"/>
                              <a:sym typeface="+mn-ea"/>
                            </a:rPr>
                            <a:t>3</a:t>
                          </a:r>
                          <a:r>
                            <a:rPr lang="en-US" altLang="en-GB" sz="1100" b="1" dirty="0">
                              <a:solidFill>
                                <a:schemeClr val="bg1"/>
                              </a:solidFill>
                              <a:latin typeface="Cambria" panose="02040503050406030204" pitchFamily="18" charset="0"/>
                              <a:ea typeface="Cambria" panose="02040503050406030204" pitchFamily="18" charset="0"/>
                              <a:sym typeface="+mn-ea"/>
                            </a:rPr>
                            <a:t>FY</a:t>
                          </a:r>
                          <a:r>
                            <a:rPr lang="en-GB" sz="1100" b="1" dirty="0" smtClean="0">
                              <a:solidFill>
                                <a:schemeClr val="bg1"/>
                              </a:solidFill>
                              <a:latin typeface="Cambria" panose="02040503050406030204" pitchFamily="18" charset="0"/>
                              <a:ea typeface="Cambria" panose="02040503050406030204" pitchFamily="18" charset="0"/>
                              <a:sym typeface="+mn-ea"/>
                            </a:rPr>
                            <a:t>2</a:t>
                          </a:r>
                          <a:r>
                            <a:rPr lang="en-US" altLang="en-GB" sz="1100" b="1" dirty="0" smtClean="0">
                              <a:solidFill>
                                <a:schemeClr val="bg1"/>
                              </a:solidFill>
                              <a:latin typeface="Cambria" panose="02040503050406030204" pitchFamily="18" charset="0"/>
                              <a:ea typeface="Cambria" panose="02040503050406030204" pitchFamily="18" charset="0"/>
                              <a:sym typeface="+mn-ea"/>
                            </a:rPr>
                            <a:t>2</a:t>
                          </a:r>
                          <a:endParaRPr lang="en-US" altLang="en-GB" sz="1100" b="1" dirty="0" smtClean="0">
                            <a:solidFill>
                              <a:schemeClr val="bg1"/>
                            </a:solidFill>
                            <a:latin typeface="Cambria" panose="02040503050406030204" pitchFamily="18" charset="0"/>
                            <a:ea typeface="Cambria" panose="02040503050406030204" pitchFamily="18" charset="0"/>
                          </a:endParaRPr>
                        </a:p>
                      </p:txBody>
                    </p:sp>
                    <p:sp>
                      <p:nvSpPr>
                        <p:cNvPr id="36" name="Content Placeholder 3"/>
                        <p:cNvSpPr txBox="1"/>
                        <p:nvPr/>
                      </p:nvSpPr>
                      <p:spPr bwMode="auto">
                        <a:xfrm>
                          <a:off x="499556" y="317526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a:solidFill>
                                <a:schemeClr val="bg1"/>
                              </a:solidFill>
                              <a:latin typeface="Cambria" panose="02040503050406030204" pitchFamily="18" charset="0"/>
                              <a:ea typeface="Cambria" panose="02040503050406030204" pitchFamily="18" charset="0"/>
                              <a:sym typeface="+mn-ea"/>
                            </a:rPr>
                            <a:t>Q</a:t>
                          </a:r>
                          <a:r>
                            <a:rPr lang="en-IN" altLang="en-GB" sz="1100" b="1" dirty="0">
                              <a:solidFill>
                                <a:schemeClr val="bg1"/>
                              </a:solidFill>
                              <a:latin typeface="Cambria" panose="02040503050406030204" pitchFamily="18" charset="0"/>
                              <a:ea typeface="Cambria" panose="02040503050406030204" pitchFamily="18" charset="0"/>
                              <a:sym typeface="+mn-ea"/>
                            </a:rPr>
                            <a:t>4</a:t>
                          </a:r>
                          <a:r>
                            <a:rPr lang="en-US" altLang="en-GB" sz="1100" b="1" dirty="0">
                              <a:solidFill>
                                <a:schemeClr val="bg1"/>
                              </a:solidFill>
                              <a:latin typeface="Cambria" panose="02040503050406030204" pitchFamily="18" charset="0"/>
                              <a:ea typeface="Cambria" panose="02040503050406030204" pitchFamily="18" charset="0"/>
                              <a:sym typeface="+mn-ea"/>
                            </a:rPr>
                            <a:t>FY22</a:t>
                          </a:r>
                          <a:endParaRPr lang="en-US" altLang="en-GB" sz="1100" b="1" dirty="0" smtClean="0">
                            <a:solidFill>
                              <a:schemeClr val="bg1"/>
                            </a:solidFill>
                            <a:latin typeface="Cambria" panose="02040503050406030204" pitchFamily="18" charset="0"/>
                            <a:ea typeface="Cambria" panose="02040503050406030204" pitchFamily="18" charset="0"/>
                          </a:endParaRPr>
                        </a:p>
                      </p:txBody>
                    </p:sp>
                    <p:sp>
                      <p:nvSpPr>
                        <p:cNvPr id="37" name="Text Placeholder 2"/>
                        <p:cNvSpPr txBox="1"/>
                        <p:nvPr/>
                      </p:nvSpPr>
                      <p:spPr bwMode="auto">
                        <a:xfrm>
                          <a:off x="1914258" y="2222659"/>
                          <a:ext cx="12320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0.32</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38" name="Text Placeholder 2"/>
                        <p:cNvSpPr txBox="1"/>
                        <p:nvPr/>
                      </p:nvSpPr>
                      <p:spPr bwMode="auto">
                        <a:xfrm>
                          <a:off x="1908931" y="2699310"/>
                          <a:ext cx="12320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0.32</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39" name="Text Placeholder 2"/>
                        <p:cNvSpPr txBox="1"/>
                        <p:nvPr/>
                      </p:nvSpPr>
                      <p:spPr bwMode="auto">
                        <a:xfrm>
                          <a:off x="1908931" y="3175104"/>
                          <a:ext cx="12320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0.3</a:t>
                          </a:r>
                          <a:r>
                            <a:rPr lang="en-IN" altLang="en-US" sz="1100" b="1" kern="0" dirty="0">
                              <a:solidFill>
                                <a:srgbClr val="000000"/>
                              </a:solidFill>
                              <a:latin typeface="Cambria" panose="02040503050406030204" pitchFamily="18" charset="0"/>
                              <a:ea typeface="Cambria" panose="02040503050406030204" pitchFamily="18" charset="0"/>
                            </a:rPr>
                            <a:t>1</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41" name="Text Placeholder 2"/>
                        <p:cNvSpPr txBox="1"/>
                        <p:nvPr/>
                      </p:nvSpPr>
                      <p:spPr bwMode="auto">
                        <a:xfrm>
                          <a:off x="3239164" y="2210657"/>
                          <a:ext cx="11871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4.28</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42" name="Text Placeholder 2"/>
                        <p:cNvSpPr txBox="1"/>
                        <p:nvPr/>
                      </p:nvSpPr>
                      <p:spPr bwMode="auto">
                        <a:xfrm>
                          <a:off x="3239164" y="2700168"/>
                          <a:ext cx="11871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4.31</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43" name="Text Placeholder 2"/>
                        <p:cNvSpPr txBox="1"/>
                        <p:nvPr/>
                      </p:nvSpPr>
                      <p:spPr bwMode="auto">
                        <a:xfrm>
                          <a:off x="4516127" y="2699310"/>
                          <a:ext cx="1217605"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44" name="Text Placeholder 2"/>
                        <p:cNvSpPr txBox="1"/>
                        <p:nvPr/>
                      </p:nvSpPr>
                      <p:spPr bwMode="auto">
                        <a:xfrm>
                          <a:off x="3239164" y="3175961"/>
                          <a:ext cx="11871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4.</a:t>
                          </a:r>
                          <a:r>
                            <a:rPr lang="en-IN" altLang="en-US" sz="1100" b="1" kern="0" dirty="0">
                              <a:solidFill>
                                <a:srgbClr val="000000"/>
                              </a:solidFill>
                              <a:latin typeface="Cambria" panose="02040503050406030204" pitchFamily="18" charset="0"/>
                              <a:ea typeface="Cambria" panose="02040503050406030204" pitchFamily="18" charset="0"/>
                            </a:rPr>
                            <a:t>30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45" name="Text Placeholder 2"/>
                        <p:cNvSpPr txBox="1"/>
                        <p:nvPr/>
                      </p:nvSpPr>
                      <p:spPr bwMode="auto">
                        <a:xfrm>
                          <a:off x="4516127" y="3175961"/>
                          <a:ext cx="1217605"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grpSp>
                  <p:sp>
                    <p:nvSpPr>
                      <p:cNvPr id="46" name="Content Placeholder 3"/>
                      <p:cNvSpPr txBox="1"/>
                      <p:nvPr/>
                    </p:nvSpPr>
                    <p:spPr bwMode="auto">
                      <a:xfrm>
                        <a:off x="856301" y="3635993"/>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a:solidFill>
                              <a:schemeClr val="bg1"/>
                            </a:solidFill>
                            <a:latin typeface="Cambria" panose="02040503050406030204" pitchFamily="18" charset="0"/>
                            <a:ea typeface="Cambria" panose="02040503050406030204" pitchFamily="18" charset="0"/>
                            <a:sym typeface="+mn-ea"/>
                          </a:rPr>
                          <a:t>Q</a:t>
                        </a:r>
                        <a:r>
                          <a:rPr lang="en-IN" altLang="en-GB" sz="1100" b="1" dirty="0">
                            <a:solidFill>
                              <a:schemeClr val="bg1"/>
                            </a:solidFill>
                            <a:latin typeface="Cambria" panose="02040503050406030204" pitchFamily="18" charset="0"/>
                            <a:ea typeface="Cambria" panose="02040503050406030204" pitchFamily="18" charset="0"/>
                            <a:sym typeface="+mn-ea"/>
                          </a:rPr>
                          <a:t>1</a:t>
                        </a:r>
                        <a:r>
                          <a:rPr lang="en-US" altLang="en-GB" sz="1100" b="1" dirty="0">
                            <a:solidFill>
                              <a:schemeClr val="bg1"/>
                            </a:solidFill>
                            <a:latin typeface="Cambria" panose="02040503050406030204" pitchFamily="18" charset="0"/>
                            <a:ea typeface="Cambria" panose="02040503050406030204" pitchFamily="18" charset="0"/>
                            <a:sym typeface="+mn-ea"/>
                          </a:rPr>
                          <a:t>FY2</a:t>
                        </a:r>
                        <a:r>
                          <a:rPr lang="en-IN" altLang="en-US" sz="1100" b="1" dirty="0">
                            <a:solidFill>
                              <a:schemeClr val="bg1"/>
                            </a:solidFill>
                            <a:latin typeface="Cambria" panose="02040503050406030204" pitchFamily="18" charset="0"/>
                            <a:ea typeface="Cambria" panose="02040503050406030204" pitchFamily="18" charset="0"/>
                            <a:sym typeface="+mn-ea"/>
                          </a:rPr>
                          <a:t>3</a:t>
                        </a:r>
                        <a:endParaRPr lang="en-US" altLang="en-GB" sz="1100" b="1" dirty="0" smtClean="0">
                          <a:solidFill>
                            <a:schemeClr val="bg1"/>
                          </a:solidFill>
                          <a:latin typeface="Cambria" panose="02040503050406030204" pitchFamily="18" charset="0"/>
                          <a:ea typeface="Cambria" panose="02040503050406030204" pitchFamily="18" charset="0"/>
                        </a:endParaRPr>
                      </a:p>
                    </p:txBody>
                  </p:sp>
                  <p:sp>
                    <p:nvSpPr>
                      <p:cNvPr id="47" name="Text Placeholder 2"/>
                      <p:cNvSpPr txBox="1"/>
                      <p:nvPr/>
                    </p:nvSpPr>
                    <p:spPr bwMode="auto">
                      <a:xfrm>
                        <a:off x="2264913" y="3636134"/>
                        <a:ext cx="12320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0.32</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48" name="Text Placeholder 2"/>
                      <p:cNvSpPr txBox="1"/>
                      <p:nvPr/>
                    </p:nvSpPr>
                    <p:spPr bwMode="auto">
                      <a:xfrm>
                        <a:off x="3595907" y="3636991"/>
                        <a:ext cx="118716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4.</a:t>
                        </a:r>
                        <a:r>
                          <a:rPr lang="en-IN" altLang="en-US" sz="1100" b="1" kern="0" dirty="0">
                            <a:solidFill>
                              <a:srgbClr val="000000"/>
                            </a:solidFill>
                            <a:latin typeface="Cambria" panose="02040503050406030204" pitchFamily="18" charset="0"/>
                            <a:ea typeface="Cambria" panose="02040503050406030204" pitchFamily="18" charset="0"/>
                          </a:rPr>
                          <a:t>4</a:t>
                        </a:r>
                        <a:r>
                          <a:rPr lang="en-US" sz="1100" b="1" kern="0" dirty="0">
                            <a:solidFill>
                              <a:srgbClr val="000000"/>
                            </a:solidFill>
                            <a:latin typeface="Cambria" panose="02040503050406030204" pitchFamily="18" charset="0"/>
                            <a:ea typeface="Cambria" panose="02040503050406030204" pitchFamily="18" charset="0"/>
                          </a:rPr>
                          <a:t>1</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49" name="Text Placeholder 2"/>
                      <p:cNvSpPr txBox="1"/>
                      <p:nvPr/>
                    </p:nvSpPr>
                    <p:spPr bwMode="auto">
                      <a:xfrm>
                        <a:off x="4872863" y="3636134"/>
                        <a:ext cx="1217602"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grpSp>
                <p:sp>
                  <p:nvSpPr>
                    <p:cNvPr id="50" name="Rounded Rectangle 49"/>
                    <p:cNvSpPr/>
                    <p:nvPr/>
                  </p:nvSpPr>
                  <p:spPr>
                    <a:xfrm>
                      <a:off x="2277462" y="1219200"/>
                      <a:ext cx="1232064" cy="377206"/>
                    </a:xfrm>
                    <a:prstGeom prst="roundRect">
                      <a:avLst/>
                    </a:prstGeom>
                    <a:solidFill>
                      <a:schemeClr val="accent6">
                        <a:lumMod val="7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Interest Income</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51" name="Rounded Rectangle 50"/>
                    <p:cNvSpPr/>
                    <p:nvPr/>
                  </p:nvSpPr>
                  <p:spPr>
                    <a:xfrm>
                      <a:off x="3607695" y="1220057"/>
                      <a:ext cx="1187164" cy="377206"/>
                    </a:xfrm>
                    <a:prstGeom prst="roundRect">
                      <a:avLst/>
                    </a:prstGeom>
                    <a:solidFill>
                      <a:schemeClr val="tx1">
                        <a:lumMod val="65000"/>
                        <a:lumOff val="3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Dividend </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52" name="Rounded Rectangle 51"/>
                    <p:cNvSpPr/>
                    <p:nvPr/>
                  </p:nvSpPr>
                  <p:spPr>
                    <a:xfrm>
                      <a:off x="4885419" y="1219200"/>
                      <a:ext cx="1217605" cy="377206"/>
                    </a:xfrm>
                    <a:prstGeom prst="roundRect">
                      <a:avLst/>
                    </a:prstGeom>
                    <a:solidFill>
                      <a:schemeClr val="accent6">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sym typeface="+mn-ea"/>
                        </a:rPr>
                        <a:t>SPV </a:t>
                      </a:r>
                      <a:r>
                        <a:rPr lang="en-US" sz="900" b="1" kern="0" dirty="0">
                          <a:solidFill>
                            <a:prstClr val="white"/>
                          </a:solidFill>
                          <a:latin typeface="Cambria" panose="02040503050406030204" pitchFamily="18" charset="0"/>
                          <a:ea typeface="Cambria" panose="02040503050406030204" pitchFamily="18" charset="0"/>
                          <a:cs typeface="Arial" panose="020B0604020202020204" pitchFamily="34" charset="0"/>
                          <a:sym typeface="+mn-ea"/>
                        </a:rPr>
                        <a:t>L</a:t>
                      </a:r>
                      <a:r>
                        <a:rPr lang="en-US" sz="9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sym typeface="+mn-ea"/>
                        </a:rPr>
                        <a:t>oan</a:t>
                      </a:r>
                      <a:endParaRPr lang="en-US" sz="9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endParaRPr>
                    </a:p>
                    <a:p>
                      <a:pPr algn="ctr"/>
                      <a:r>
                        <a:rPr lang="en-US" sz="9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sym typeface="+mn-ea"/>
                        </a:rPr>
                        <a:t>Amortization</a:t>
                      </a:r>
                      <a:endParaRPr lang="en-US" sz="9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sym typeface="+mn-ea"/>
                      </a:endParaRPr>
                    </a:p>
                  </p:txBody>
                </p:sp>
              </p:grpSp>
              <p:sp>
                <p:nvSpPr>
                  <p:cNvPr id="53" name="Text Placeholder 2"/>
                  <p:cNvSpPr txBox="1"/>
                  <p:nvPr/>
                </p:nvSpPr>
                <p:spPr bwMode="auto">
                  <a:xfrm>
                    <a:off x="4878811" y="1737001"/>
                    <a:ext cx="1216754" cy="456933"/>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grpSp>
            <p:sp>
              <p:nvSpPr>
                <p:cNvPr id="54" name="Text Placeholder 2"/>
                <p:cNvSpPr txBox="1"/>
                <p:nvPr/>
              </p:nvSpPr>
              <p:spPr bwMode="auto">
                <a:xfrm>
                  <a:off x="6369299" y="2285836"/>
                  <a:ext cx="1234131" cy="51045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4.64</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55" name="Text Placeholder 2"/>
                <p:cNvSpPr txBox="1"/>
                <p:nvPr/>
              </p:nvSpPr>
              <p:spPr bwMode="auto">
                <a:xfrm>
                  <a:off x="6369299" y="2817356"/>
                  <a:ext cx="1234131" cy="51045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4.6</a:t>
                  </a:r>
                  <a:r>
                    <a:rPr lang="en-IN" altLang="en-US" sz="1100" b="1" kern="0" dirty="0">
                      <a:solidFill>
                        <a:srgbClr val="000000"/>
                      </a:solidFill>
                      <a:latin typeface="Cambria" panose="02040503050406030204" pitchFamily="18" charset="0"/>
                      <a:ea typeface="Cambria" panose="02040503050406030204" pitchFamily="18" charset="0"/>
                    </a:rPr>
                    <a:t>1</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56" name="Text Placeholder 2"/>
                <p:cNvSpPr txBox="1"/>
                <p:nvPr/>
              </p:nvSpPr>
              <p:spPr bwMode="auto">
                <a:xfrm>
                  <a:off x="6369299" y="3353663"/>
                  <a:ext cx="1234131" cy="51045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4.</a:t>
                  </a:r>
                  <a:r>
                    <a:rPr lang="en-IN" altLang="en-US" sz="1100" b="1" kern="0" dirty="0">
                      <a:solidFill>
                        <a:srgbClr val="000000"/>
                      </a:solidFill>
                      <a:latin typeface="Cambria" panose="02040503050406030204" pitchFamily="18" charset="0"/>
                      <a:ea typeface="Cambria" panose="02040503050406030204" pitchFamily="18" charset="0"/>
                    </a:rPr>
                    <a:t>7</a:t>
                  </a:r>
                  <a:r>
                    <a:rPr lang="en-US" sz="1100" b="1" kern="0" dirty="0">
                      <a:solidFill>
                        <a:srgbClr val="000000"/>
                      </a:solidFill>
                      <a:latin typeface="Cambria" panose="02040503050406030204" pitchFamily="18" charset="0"/>
                      <a:ea typeface="Cambria" panose="02040503050406030204" pitchFamily="18" charset="0"/>
                    </a:rPr>
                    <a:t>4</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58" name="Text Placeholder 2"/>
                <p:cNvSpPr txBox="1"/>
                <p:nvPr/>
              </p:nvSpPr>
              <p:spPr bwMode="auto">
                <a:xfrm>
                  <a:off x="6367329" y="1738994"/>
                  <a:ext cx="1234131" cy="51045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4.60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59" name="Rounded Rectangle 58"/>
                <p:cNvSpPr/>
                <p:nvPr/>
              </p:nvSpPr>
              <p:spPr>
                <a:xfrm>
                  <a:off x="6366673" y="1161505"/>
                  <a:ext cx="1182271" cy="437666"/>
                </a:xfrm>
                <a:prstGeom prst="roundRect">
                  <a:avLst/>
                </a:prstGeom>
                <a:solidFill>
                  <a:srgbClr val="00602B"/>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Total</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grpSp>
          <p:sp>
            <p:nvSpPr>
              <p:cNvPr id="60" name="Content Placeholder 3"/>
              <p:cNvSpPr txBox="1"/>
              <p:nvPr/>
            </p:nvSpPr>
            <p:spPr bwMode="auto">
              <a:xfrm>
                <a:off x="750072" y="3618038"/>
                <a:ext cx="1088726" cy="434372"/>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100" b="1" dirty="0" smtClean="0">
                    <a:solidFill>
                      <a:schemeClr val="bg1"/>
                    </a:solidFill>
                    <a:latin typeface="Cambria" panose="02040503050406030204" pitchFamily="18" charset="0"/>
                    <a:ea typeface="Cambria" panose="02040503050406030204" pitchFamily="18" charset="0"/>
                  </a:rPr>
                  <a:t>Total</a:t>
                </a:r>
                <a:endParaRPr lang="en-GB" sz="1100" b="1" dirty="0">
                  <a:solidFill>
                    <a:schemeClr val="bg1"/>
                  </a:solidFill>
                  <a:latin typeface="Cambria" panose="02040503050406030204" pitchFamily="18" charset="0"/>
                  <a:ea typeface="Cambria" panose="02040503050406030204" pitchFamily="18" charset="0"/>
                </a:endParaRPr>
              </a:p>
            </p:txBody>
          </p:sp>
          <p:sp>
            <p:nvSpPr>
              <p:cNvPr id="61" name="Text Placeholder 2"/>
              <p:cNvSpPr txBox="1"/>
              <p:nvPr/>
            </p:nvSpPr>
            <p:spPr bwMode="auto">
              <a:xfrm>
                <a:off x="1981610" y="3617860"/>
                <a:ext cx="1077183" cy="43411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1.27</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62" name="Text Placeholder 2"/>
              <p:cNvSpPr txBox="1"/>
              <p:nvPr/>
            </p:nvSpPr>
            <p:spPr bwMode="auto">
              <a:xfrm>
                <a:off x="3145287" y="3618675"/>
                <a:ext cx="1037928" cy="43411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17.</a:t>
                </a:r>
                <a:r>
                  <a:rPr lang="en-IN" altLang="en-US" sz="1100" b="1" kern="0" dirty="0">
                    <a:solidFill>
                      <a:srgbClr val="000000"/>
                    </a:solidFill>
                    <a:latin typeface="Cambria" panose="02040503050406030204" pitchFamily="18" charset="0"/>
                    <a:ea typeface="Cambria" panose="02040503050406030204" pitchFamily="18" charset="0"/>
                  </a:rPr>
                  <a:t>30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63" name="Text Placeholder 2"/>
              <p:cNvSpPr txBox="1"/>
              <p:nvPr/>
            </p:nvSpPr>
            <p:spPr bwMode="auto">
              <a:xfrm>
                <a:off x="4261725" y="3618675"/>
                <a:ext cx="1064541" cy="43411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64" name="Text Placeholder 2"/>
              <p:cNvSpPr txBox="1"/>
              <p:nvPr/>
            </p:nvSpPr>
            <p:spPr bwMode="auto">
              <a:xfrm>
                <a:off x="6445365" y="3617860"/>
                <a:ext cx="1250836" cy="434118"/>
              </a:xfrm>
              <a:prstGeom prst="rect">
                <a:avLst/>
              </a:prstGeom>
              <a:solidFill>
                <a:srgbClr val="FFFF00"/>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18.59</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65" name="Rounded Rectangle 64"/>
            <p:cNvSpPr/>
            <p:nvPr/>
          </p:nvSpPr>
          <p:spPr>
            <a:xfrm>
              <a:off x="609604" y="2008808"/>
              <a:ext cx="1206291" cy="533366"/>
            </a:xfrm>
            <a:prstGeom prst="round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Particulars</a:t>
              </a:r>
              <a:endPar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sym typeface="Wingdings" panose="05000000000000000000" pitchFamily="2" charset="2"/>
              </a:endParaRPr>
            </a:p>
          </p:txBody>
        </p:sp>
        <p:sp>
          <p:nvSpPr>
            <p:cNvPr id="66" name="Text Placeholder 2"/>
            <p:cNvSpPr txBox="1"/>
            <p:nvPr/>
          </p:nvSpPr>
          <p:spPr bwMode="auto">
            <a:xfrm>
              <a:off x="609604" y="1381175"/>
              <a:ext cx="7635366" cy="543406"/>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IN" altLang="en-US" sz="1100" b="1" dirty="0" err="1" smtClean="0">
                  <a:solidFill>
                    <a:schemeClr val="bg1"/>
                  </a:solidFill>
                  <a:latin typeface="Cambria" panose="02040503050406030204" pitchFamily="18" charset="0"/>
                  <a:ea typeface="Cambria" panose="02040503050406030204" pitchFamily="18" charset="0"/>
                </a:rPr>
                <a:t>MINDSPACE REIT</a:t>
              </a:r>
              <a:endParaRPr lang="en-IN" altLang="en-US" sz="1100" b="1" dirty="0">
                <a:solidFill>
                  <a:schemeClr val="bg1"/>
                </a:solidFill>
                <a:latin typeface="Cambria" panose="02040503050406030204" pitchFamily="18" charset="0"/>
                <a:ea typeface="Cambria" panose="02040503050406030204" pitchFamily="18" charset="0"/>
              </a:endParaRPr>
            </a:p>
          </p:txBody>
        </p:sp>
      </p:grpSp>
      <p:sp>
        <p:nvSpPr>
          <p:cNvPr id="67" name="Text Placeholder 2"/>
          <p:cNvSpPr txBox="1"/>
          <p:nvPr/>
        </p:nvSpPr>
        <p:spPr bwMode="auto">
          <a:xfrm>
            <a:off x="5104130" y="4807585"/>
            <a:ext cx="965200" cy="338455"/>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0.01</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68" name="Text Placeholder 2"/>
          <p:cNvSpPr txBox="1"/>
          <p:nvPr/>
        </p:nvSpPr>
        <p:spPr bwMode="auto">
          <a:xfrm>
            <a:off x="5104130" y="5160645"/>
            <a:ext cx="965200" cy="338455"/>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4" name="Text Placeholder 2"/>
          <p:cNvSpPr txBox="1"/>
          <p:nvPr/>
        </p:nvSpPr>
        <p:spPr bwMode="auto">
          <a:xfrm>
            <a:off x="5104130" y="5515610"/>
            <a:ext cx="965200" cy="338455"/>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0.01</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5" name="Rounded Rectangle 74"/>
          <p:cNvSpPr/>
          <p:nvPr/>
        </p:nvSpPr>
        <p:spPr>
          <a:xfrm>
            <a:off x="5104765" y="4062095"/>
            <a:ext cx="965200" cy="279400"/>
          </a:xfrm>
          <a:prstGeom prst="roundRect">
            <a:avLst/>
          </a:prstGeom>
          <a:solidFill>
            <a:schemeClr val="accent5">
              <a:lumMod val="7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rPr>
              <a:t>Other Income</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76" name="Text Placeholder 2"/>
          <p:cNvSpPr txBox="1"/>
          <p:nvPr/>
        </p:nvSpPr>
        <p:spPr bwMode="auto">
          <a:xfrm>
            <a:off x="5099050" y="4445635"/>
            <a:ext cx="965200" cy="338455"/>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rPr>
              <a:t>-</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7" name="Text Placeholder 2"/>
          <p:cNvSpPr txBox="1"/>
          <p:nvPr/>
        </p:nvSpPr>
        <p:spPr bwMode="auto">
          <a:xfrm>
            <a:off x="5104130" y="5942965"/>
            <a:ext cx="965200" cy="338455"/>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smtClean="0">
                <a:solidFill>
                  <a:srgbClr val="000000"/>
                </a:solidFill>
                <a:latin typeface="Cambria" panose="02040503050406030204" pitchFamily="18" charset="0"/>
                <a:ea typeface="Cambria" panose="02040503050406030204" pitchFamily="18" charset="0"/>
              </a:rPr>
              <a:t>0.0</a:t>
            </a:r>
            <a:r>
              <a:rPr lang="en-IN" altLang="en-US" sz="1100" b="1" kern="0" dirty="0" smtClean="0">
                <a:solidFill>
                  <a:srgbClr val="000000"/>
                </a:solidFill>
                <a:latin typeface="Cambria" panose="02040503050406030204" pitchFamily="18" charset="0"/>
                <a:ea typeface="Cambria" panose="02040503050406030204" pitchFamily="18" charset="0"/>
              </a:rPr>
              <a:t>2</a:t>
            </a:r>
            <a:endParaRPr lang="en-IN" altLang="en-US" sz="1100" b="1" kern="0" dirty="0" smtClean="0">
              <a:solidFill>
                <a:srgbClr val="000000"/>
              </a:solidFill>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grpSp>
        <p:nvGrpSpPr>
          <p:cNvPr id="3" name="Group 2"/>
          <p:cNvGrpSpPr/>
          <p:nvPr/>
        </p:nvGrpSpPr>
        <p:grpSpPr>
          <a:xfrm>
            <a:off x="828668" y="1348439"/>
            <a:ext cx="7563385" cy="2764446"/>
            <a:chOff x="609600" y="1381175"/>
            <a:chExt cx="9302260" cy="4867224"/>
          </a:xfrm>
        </p:grpSpPr>
        <p:grpSp>
          <p:nvGrpSpPr>
            <p:cNvPr id="85" name="Group 84"/>
            <p:cNvGrpSpPr/>
            <p:nvPr/>
          </p:nvGrpSpPr>
          <p:grpSpPr>
            <a:xfrm>
              <a:off x="609600" y="2008385"/>
              <a:ext cx="7696200" cy="4240014"/>
              <a:chOff x="750069" y="1206183"/>
              <a:chExt cx="6946131" cy="2846511"/>
            </a:xfrm>
          </p:grpSpPr>
          <p:grpSp>
            <p:nvGrpSpPr>
              <p:cNvPr id="79" name="Group 78"/>
              <p:cNvGrpSpPr/>
              <p:nvPr/>
            </p:nvGrpSpPr>
            <p:grpSpPr>
              <a:xfrm>
                <a:off x="750069" y="1206183"/>
                <a:ext cx="6946131" cy="2299016"/>
                <a:chOff x="750066" y="1161505"/>
                <a:chExt cx="6853362" cy="2703257"/>
              </a:xfrm>
            </p:grpSpPr>
            <p:grpSp>
              <p:nvGrpSpPr>
                <p:cNvPr id="69" name="Group 68"/>
                <p:cNvGrpSpPr/>
                <p:nvPr/>
              </p:nvGrpSpPr>
              <p:grpSpPr>
                <a:xfrm>
                  <a:off x="750066" y="1161505"/>
                  <a:ext cx="5439270" cy="2703257"/>
                  <a:chOff x="868085" y="1219200"/>
                  <a:chExt cx="6305560" cy="2419841"/>
                </a:xfrm>
              </p:grpSpPr>
              <p:grpSp>
                <p:nvGrpSpPr>
                  <p:cNvPr id="28" name="Group 27"/>
                  <p:cNvGrpSpPr/>
                  <p:nvPr/>
                </p:nvGrpSpPr>
                <p:grpSpPr>
                  <a:xfrm>
                    <a:off x="868085" y="1219200"/>
                    <a:ext cx="6305560" cy="2419841"/>
                    <a:chOff x="868085" y="1219200"/>
                    <a:chExt cx="6305560" cy="2419841"/>
                  </a:xfrm>
                </p:grpSpPr>
                <p:grpSp>
                  <p:nvGrpSpPr>
                    <p:cNvPr id="23" name="Group 22"/>
                    <p:cNvGrpSpPr/>
                    <p:nvPr/>
                  </p:nvGrpSpPr>
                  <p:grpSpPr>
                    <a:xfrm>
                      <a:off x="868085" y="1736299"/>
                      <a:ext cx="6304774" cy="1902742"/>
                      <a:chOff x="856297" y="2190750"/>
                      <a:chExt cx="6304774" cy="1902742"/>
                    </a:xfrm>
                  </p:grpSpPr>
                  <p:grpSp>
                    <p:nvGrpSpPr>
                      <p:cNvPr id="18" name="Group 17"/>
                      <p:cNvGrpSpPr/>
                      <p:nvPr/>
                    </p:nvGrpSpPr>
                    <p:grpSpPr>
                      <a:xfrm>
                        <a:off x="856297" y="2190750"/>
                        <a:ext cx="6304774" cy="1422960"/>
                        <a:chOff x="499554" y="2209800"/>
                        <a:chExt cx="6304774" cy="1422960"/>
                      </a:xfrm>
                    </p:grpSpPr>
                    <p:sp>
                      <p:nvSpPr>
                        <p:cNvPr id="6" name="Content Placeholder 3"/>
                        <p:cNvSpPr txBox="1"/>
                        <p:nvPr/>
                      </p:nvSpPr>
                      <p:spPr bwMode="auto">
                        <a:xfrm>
                          <a:off x="499558" y="2209800"/>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smtClean="0">
                              <a:solidFill>
                                <a:schemeClr val="bg1"/>
                              </a:solidFill>
                              <a:latin typeface="Cambria" panose="02040503050406030204" pitchFamily="18" charset="0"/>
                              <a:ea typeface="Cambria" panose="02040503050406030204" pitchFamily="18" charset="0"/>
                              <a:sym typeface="+mn-ea"/>
                            </a:rPr>
                            <a:t>Q</a:t>
                          </a:r>
                          <a:r>
                            <a:rPr lang="en-IN" altLang="en-GB" sz="1100" b="1" dirty="0" smtClean="0">
                              <a:solidFill>
                                <a:schemeClr val="bg1"/>
                              </a:solidFill>
                              <a:latin typeface="Cambria" panose="02040503050406030204" pitchFamily="18" charset="0"/>
                              <a:ea typeface="Cambria" panose="02040503050406030204" pitchFamily="18" charset="0"/>
                              <a:sym typeface="+mn-ea"/>
                            </a:rPr>
                            <a:t>2</a:t>
                          </a:r>
                          <a:r>
                            <a:rPr lang="en-GB" sz="1100" b="1" dirty="0" smtClean="0">
                              <a:solidFill>
                                <a:schemeClr val="bg1"/>
                              </a:solidFill>
                              <a:latin typeface="Cambria" panose="02040503050406030204" pitchFamily="18" charset="0"/>
                              <a:ea typeface="Cambria" panose="02040503050406030204" pitchFamily="18" charset="0"/>
                              <a:sym typeface="+mn-ea"/>
                            </a:rPr>
                            <a:t>FY2</a:t>
                          </a:r>
                          <a:r>
                            <a:rPr lang="en-IN" altLang="en-GB" sz="1100" b="1" dirty="0" smtClean="0">
                              <a:solidFill>
                                <a:schemeClr val="bg1"/>
                              </a:solidFill>
                              <a:latin typeface="Cambria" panose="02040503050406030204" pitchFamily="18" charset="0"/>
                              <a:ea typeface="Cambria" panose="02040503050406030204" pitchFamily="18" charset="0"/>
                              <a:sym typeface="+mn-ea"/>
                            </a:rPr>
                            <a:t>2</a:t>
                          </a:r>
                          <a:endParaRPr lang="en-US" altLang="en-GB" sz="1100" b="1" dirty="0" smtClean="0">
                            <a:solidFill>
                              <a:schemeClr val="bg1"/>
                            </a:solidFill>
                            <a:latin typeface="Cambria" panose="02040503050406030204" pitchFamily="18" charset="0"/>
                            <a:ea typeface="Cambria" panose="02040503050406030204" pitchFamily="18" charset="0"/>
                          </a:endParaRPr>
                        </a:p>
                      </p:txBody>
                    </p:sp>
                    <p:sp>
                      <p:nvSpPr>
                        <p:cNvPr id="7" name="Content Placeholder 3"/>
                        <p:cNvSpPr txBox="1"/>
                        <p:nvPr/>
                      </p:nvSpPr>
                      <p:spPr bwMode="auto">
                        <a:xfrm>
                          <a:off x="499554" y="269901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a:solidFill>
                                <a:schemeClr val="bg1"/>
                              </a:solidFill>
                              <a:latin typeface="Cambria" panose="02040503050406030204" pitchFamily="18" charset="0"/>
                              <a:ea typeface="Cambria" panose="02040503050406030204" pitchFamily="18" charset="0"/>
                            </a:rPr>
                            <a:t>Q</a:t>
                          </a:r>
                          <a:r>
                            <a:rPr lang="en-IN" altLang="en-GB" sz="1100" b="1" dirty="0">
                              <a:solidFill>
                                <a:schemeClr val="bg1"/>
                              </a:solidFill>
                              <a:latin typeface="Cambria" panose="02040503050406030204" pitchFamily="18" charset="0"/>
                              <a:ea typeface="Cambria" panose="02040503050406030204" pitchFamily="18" charset="0"/>
                            </a:rPr>
                            <a:t>3</a:t>
                          </a:r>
                          <a:r>
                            <a:rPr lang="en-US" altLang="en-GB" sz="1100" b="1" dirty="0" smtClean="0">
                              <a:solidFill>
                                <a:schemeClr val="bg1"/>
                              </a:solidFill>
                              <a:latin typeface="Cambria" panose="02040503050406030204" pitchFamily="18" charset="0"/>
                              <a:ea typeface="Cambria" panose="02040503050406030204" pitchFamily="18" charset="0"/>
                            </a:rPr>
                            <a:t>FY22</a:t>
                          </a:r>
                          <a:endParaRPr lang="en-US" altLang="en-GB" sz="1100" b="1" dirty="0" smtClean="0">
                            <a:solidFill>
                              <a:schemeClr val="bg1"/>
                            </a:solidFill>
                            <a:latin typeface="Cambria" panose="02040503050406030204" pitchFamily="18" charset="0"/>
                            <a:ea typeface="Cambria" panose="02040503050406030204" pitchFamily="18" charset="0"/>
                          </a:endParaRPr>
                        </a:p>
                      </p:txBody>
                    </p:sp>
                    <p:sp>
                      <p:nvSpPr>
                        <p:cNvPr id="8" name="Content Placeholder 3"/>
                        <p:cNvSpPr txBox="1"/>
                        <p:nvPr/>
                      </p:nvSpPr>
                      <p:spPr bwMode="auto">
                        <a:xfrm>
                          <a:off x="499556" y="317526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a:solidFill>
                                <a:schemeClr val="bg1"/>
                              </a:solidFill>
                              <a:latin typeface="Cambria" panose="02040503050406030204" pitchFamily="18" charset="0"/>
                              <a:ea typeface="Cambria" panose="02040503050406030204" pitchFamily="18" charset="0"/>
                            </a:rPr>
                            <a:t>Q</a:t>
                          </a:r>
                          <a:r>
                            <a:rPr lang="en-IN" altLang="en-GB" sz="1100" b="1" dirty="0">
                              <a:solidFill>
                                <a:schemeClr val="bg1"/>
                              </a:solidFill>
                              <a:latin typeface="Cambria" panose="02040503050406030204" pitchFamily="18" charset="0"/>
                              <a:ea typeface="Cambria" panose="02040503050406030204" pitchFamily="18" charset="0"/>
                            </a:rPr>
                            <a:t>4</a:t>
                          </a:r>
                          <a:r>
                            <a:rPr lang="en-US" altLang="en-GB" sz="1100" b="1" dirty="0" smtClean="0">
                              <a:solidFill>
                                <a:schemeClr val="bg1"/>
                              </a:solidFill>
                              <a:latin typeface="Cambria" panose="02040503050406030204" pitchFamily="18" charset="0"/>
                              <a:ea typeface="Cambria" panose="02040503050406030204" pitchFamily="18" charset="0"/>
                            </a:rPr>
                            <a:t>FY22</a:t>
                          </a:r>
                          <a:endParaRPr lang="en-US" altLang="en-GB" sz="1100" b="1" dirty="0" smtClean="0">
                            <a:solidFill>
                              <a:schemeClr val="bg1"/>
                            </a:solidFill>
                            <a:latin typeface="Cambria" panose="02040503050406030204" pitchFamily="18" charset="0"/>
                            <a:ea typeface="Cambria" panose="02040503050406030204" pitchFamily="18" charset="0"/>
                          </a:endParaRPr>
                        </a:p>
                      </p:txBody>
                    </p:sp>
                    <p:sp>
                      <p:nvSpPr>
                        <p:cNvPr id="9" name="Text Placeholder 2"/>
                        <p:cNvSpPr txBox="1"/>
                        <p:nvPr/>
                      </p:nvSpPr>
                      <p:spPr bwMode="auto">
                        <a:xfrm>
                          <a:off x="1909305" y="220980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3.880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0" name="Text Placeholder 2"/>
                        <p:cNvSpPr txBox="1"/>
                        <p:nvPr/>
                      </p:nvSpPr>
                      <p:spPr bwMode="auto">
                        <a:xfrm>
                          <a:off x="1909300" y="269901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3.280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1" name="Text Placeholder 2"/>
                        <p:cNvSpPr txBox="1"/>
                        <p:nvPr/>
                      </p:nvSpPr>
                      <p:spPr bwMode="auto">
                        <a:xfrm>
                          <a:off x="1909298" y="317526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2.860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12" name="Text Placeholder 2"/>
                        <p:cNvSpPr txBox="1"/>
                        <p:nvPr/>
                      </p:nvSpPr>
                      <p:spPr bwMode="auto">
                        <a:xfrm>
                          <a:off x="3605142" y="220980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0.090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4" name="Text Placeholder 2"/>
                        <p:cNvSpPr txBox="1"/>
                        <p:nvPr/>
                      </p:nvSpPr>
                      <p:spPr bwMode="auto">
                        <a:xfrm>
                          <a:off x="3605143" y="269901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0.100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5" name="Text Placeholder 2"/>
                        <p:cNvSpPr txBox="1"/>
                        <p:nvPr/>
                      </p:nvSpPr>
                      <p:spPr bwMode="auto">
                        <a:xfrm>
                          <a:off x="5282741" y="269931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1.590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6" name="Text Placeholder 2"/>
                        <p:cNvSpPr txBox="1"/>
                        <p:nvPr/>
                      </p:nvSpPr>
                      <p:spPr bwMode="auto">
                        <a:xfrm>
                          <a:off x="3605147" y="3175261"/>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0.070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17" name="Text Placeholder 2"/>
                        <p:cNvSpPr txBox="1"/>
                        <p:nvPr/>
                      </p:nvSpPr>
                      <p:spPr bwMode="auto">
                        <a:xfrm>
                          <a:off x="5282747" y="3175560"/>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2.150</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19" name="Content Placeholder 3"/>
                      <p:cNvSpPr txBox="1"/>
                      <p:nvPr/>
                    </p:nvSpPr>
                    <p:spPr bwMode="auto">
                      <a:xfrm>
                        <a:off x="856301" y="3635993"/>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100" b="1" dirty="0">
                            <a:solidFill>
                              <a:schemeClr val="bg1"/>
                            </a:solidFill>
                            <a:latin typeface="Cambria" panose="02040503050406030204" pitchFamily="18" charset="0"/>
                            <a:ea typeface="Cambria" panose="02040503050406030204" pitchFamily="18" charset="0"/>
                          </a:rPr>
                          <a:t>Q</a:t>
                        </a:r>
                        <a:r>
                          <a:rPr lang="en-IN" altLang="en-GB" sz="1100" b="1" dirty="0">
                            <a:solidFill>
                              <a:schemeClr val="bg1"/>
                            </a:solidFill>
                            <a:latin typeface="Cambria" panose="02040503050406030204" pitchFamily="18" charset="0"/>
                            <a:ea typeface="Cambria" panose="02040503050406030204" pitchFamily="18" charset="0"/>
                          </a:rPr>
                          <a:t>1</a:t>
                        </a:r>
                        <a:r>
                          <a:rPr lang="en-US" altLang="en-GB" sz="1100" b="1" dirty="0">
                            <a:solidFill>
                              <a:schemeClr val="bg1"/>
                            </a:solidFill>
                            <a:latin typeface="Cambria" panose="02040503050406030204" pitchFamily="18" charset="0"/>
                            <a:ea typeface="Cambria" panose="02040503050406030204" pitchFamily="18" charset="0"/>
                          </a:rPr>
                          <a:t>FY2</a:t>
                        </a:r>
                        <a:r>
                          <a:rPr lang="en-IN" altLang="en-US" sz="1100" b="1" dirty="0">
                            <a:solidFill>
                              <a:schemeClr val="bg1"/>
                            </a:solidFill>
                            <a:latin typeface="Cambria" panose="02040503050406030204" pitchFamily="18" charset="0"/>
                            <a:ea typeface="Cambria" panose="02040503050406030204" pitchFamily="18" charset="0"/>
                          </a:rPr>
                          <a:t>3</a:t>
                        </a:r>
                        <a:endParaRPr lang="en-IN" altLang="en-US" sz="1100" b="1" dirty="0">
                          <a:solidFill>
                            <a:schemeClr val="bg1"/>
                          </a:solidFill>
                          <a:latin typeface="Cambria" panose="02040503050406030204" pitchFamily="18" charset="0"/>
                          <a:ea typeface="Cambria" panose="02040503050406030204" pitchFamily="18" charset="0"/>
                        </a:endParaRPr>
                      </a:p>
                    </p:txBody>
                  </p:sp>
                  <p:sp>
                    <p:nvSpPr>
                      <p:cNvPr id="20" name="Text Placeholder 2"/>
                      <p:cNvSpPr txBox="1"/>
                      <p:nvPr/>
                    </p:nvSpPr>
                    <p:spPr bwMode="auto">
                      <a:xfrm>
                        <a:off x="2265255" y="3635993"/>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2.450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21" name="Text Placeholder 2"/>
                      <p:cNvSpPr txBox="1"/>
                      <p:nvPr/>
                    </p:nvSpPr>
                    <p:spPr bwMode="auto">
                      <a:xfrm>
                        <a:off x="3961890" y="3635993"/>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0.060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22" name="Text Placeholder 2"/>
                      <p:cNvSpPr txBox="1"/>
                      <p:nvPr/>
                    </p:nvSpPr>
                    <p:spPr bwMode="auto">
                      <a:xfrm>
                        <a:off x="5639484" y="3636292"/>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2.560</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24" name="Rounded Rectangle 23"/>
                    <p:cNvSpPr/>
                    <p:nvPr/>
                  </p:nvSpPr>
                  <p:spPr>
                    <a:xfrm>
                      <a:off x="2277836" y="1219200"/>
                      <a:ext cx="1521581" cy="376890"/>
                    </a:xfrm>
                    <a:prstGeom prst="roundRect">
                      <a:avLst/>
                    </a:prstGeom>
                    <a:solidFill>
                      <a:schemeClr val="accent6">
                        <a:lumMod val="7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Interest Income</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25" name="Rounded Rectangle 24"/>
                    <p:cNvSpPr/>
                    <p:nvPr/>
                  </p:nvSpPr>
                  <p:spPr>
                    <a:xfrm>
                      <a:off x="3973678" y="1219200"/>
                      <a:ext cx="1521581" cy="376890"/>
                    </a:xfrm>
                    <a:prstGeom prst="roundRect">
                      <a:avLst/>
                    </a:prstGeom>
                    <a:solidFill>
                      <a:schemeClr val="tx1">
                        <a:lumMod val="65000"/>
                        <a:lumOff val="3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err="1" smtClean="0">
                          <a:solidFill>
                            <a:prstClr val="white"/>
                          </a:solidFill>
                          <a:latin typeface="Cambria" panose="02040503050406030204" pitchFamily="18" charset="0"/>
                          <a:ea typeface="Cambria" panose="02040503050406030204" pitchFamily="18" charset="0"/>
                          <a:cs typeface="Arial" panose="020B0604020202020204" pitchFamily="34" charset="0"/>
                        </a:rPr>
                        <a:t>Divi</a:t>
                      </a: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 Income (Taxable)</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26" name="Rounded Rectangle 25"/>
                    <p:cNvSpPr/>
                    <p:nvPr/>
                  </p:nvSpPr>
                  <p:spPr>
                    <a:xfrm>
                      <a:off x="5652064" y="1219499"/>
                      <a:ext cx="1521581" cy="376890"/>
                    </a:xfrm>
                    <a:prstGeom prst="roundRect">
                      <a:avLst/>
                    </a:prstGeom>
                    <a:solidFill>
                      <a:schemeClr val="accent6">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Repayment of SPV Debt</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grpSp>
              <p:sp>
                <p:nvSpPr>
                  <p:cNvPr id="57" name="Text Placeholder 2"/>
                  <p:cNvSpPr txBox="1"/>
                  <p:nvPr/>
                </p:nvSpPr>
                <p:spPr bwMode="auto">
                  <a:xfrm>
                    <a:off x="5649700" y="1736598"/>
                    <a:ext cx="1521581"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2.000</a:t>
                    </a:r>
                    <a:endParaRPr lang="en-US" sz="1100" b="1" kern="0" dirty="0">
                      <a:solidFill>
                        <a:srgbClr val="000000"/>
                      </a:solidFill>
                      <a:latin typeface="Cambria" panose="02040503050406030204" pitchFamily="18" charset="0"/>
                      <a:ea typeface="Cambria" panose="02040503050406030204" pitchFamily="18" charset="0"/>
                    </a:endParaRPr>
                  </a:p>
                </p:txBody>
              </p:sp>
            </p:grpSp>
            <p:sp>
              <p:nvSpPr>
                <p:cNvPr id="70" name="Text Placeholder 2"/>
                <p:cNvSpPr txBox="1"/>
                <p:nvPr/>
              </p:nvSpPr>
              <p:spPr bwMode="auto">
                <a:xfrm>
                  <a:off x="6290885" y="2285676"/>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0.030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1" name="Text Placeholder 2"/>
                <p:cNvSpPr txBox="1"/>
                <p:nvPr/>
              </p:nvSpPr>
              <p:spPr bwMode="auto">
                <a:xfrm>
                  <a:off x="6290890" y="2817706"/>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0.0</a:t>
                  </a:r>
                  <a:r>
                    <a:rPr lang="en-IN" altLang="en-US" sz="1100" b="1" kern="0" dirty="0">
                      <a:solidFill>
                        <a:srgbClr val="000000"/>
                      </a:solidFill>
                      <a:latin typeface="Cambria" panose="02040503050406030204" pitchFamily="18" charset="0"/>
                      <a:ea typeface="Cambria" panose="02040503050406030204" pitchFamily="18" charset="0"/>
                    </a:rPr>
                    <a:t>2</a:t>
                  </a:r>
                  <a:r>
                    <a:rPr lang="en-US" sz="1100" b="1" kern="0" dirty="0">
                      <a:solidFill>
                        <a:srgbClr val="000000"/>
                      </a:solidFill>
                      <a:latin typeface="Cambria" panose="02040503050406030204" pitchFamily="18" charset="0"/>
                      <a:ea typeface="Cambria" panose="02040503050406030204" pitchFamily="18" charset="0"/>
                    </a:rPr>
                    <a:t>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2" name="Text Placeholder 2"/>
                <p:cNvSpPr txBox="1"/>
                <p:nvPr/>
              </p:nvSpPr>
              <p:spPr bwMode="auto">
                <a:xfrm>
                  <a:off x="6290884" y="3353681"/>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0.030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3" name="Text Placeholder 2"/>
                <p:cNvSpPr txBox="1"/>
                <p:nvPr/>
              </p:nvSpPr>
              <p:spPr bwMode="auto">
                <a:xfrm>
                  <a:off x="6289529" y="1739168"/>
                  <a:ext cx="1312538" cy="51074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0.030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78" name="Rounded Rectangle 77"/>
                <p:cNvSpPr/>
                <p:nvPr/>
              </p:nvSpPr>
              <p:spPr>
                <a:xfrm>
                  <a:off x="6236718" y="1161506"/>
                  <a:ext cx="1312538" cy="421032"/>
                </a:xfrm>
                <a:prstGeom prst="roundRect">
                  <a:avLst/>
                </a:prstGeom>
                <a:solidFill>
                  <a:srgbClr val="00602B"/>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Interest on FD</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grpSp>
          <p:sp>
            <p:nvSpPr>
              <p:cNvPr id="80" name="Content Placeholder 3"/>
              <p:cNvSpPr txBox="1"/>
              <p:nvPr/>
            </p:nvSpPr>
            <p:spPr bwMode="auto">
              <a:xfrm>
                <a:off x="750072" y="3618038"/>
                <a:ext cx="1088726" cy="434372"/>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100" b="1" dirty="0" smtClean="0">
                    <a:solidFill>
                      <a:schemeClr val="bg1"/>
                    </a:solidFill>
                    <a:latin typeface="Cambria" panose="02040503050406030204" pitchFamily="18" charset="0"/>
                    <a:ea typeface="Cambria" panose="02040503050406030204" pitchFamily="18" charset="0"/>
                  </a:rPr>
                  <a:t>Total</a:t>
                </a:r>
                <a:endParaRPr lang="en-GB" sz="1100" b="1" dirty="0">
                  <a:solidFill>
                    <a:schemeClr val="bg1"/>
                  </a:solidFill>
                  <a:latin typeface="Cambria" panose="02040503050406030204" pitchFamily="18" charset="0"/>
                  <a:ea typeface="Cambria" panose="02040503050406030204" pitchFamily="18" charset="0"/>
                </a:endParaRPr>
              </a:p>
            </p:txBody>
          </p:sp>
          <p:sp>
            <p:nvSpPr>
              <p:cNvPr id="81" name="Text Placeholder 2"/>
              <p:cNvSpPr txBox="1"/>
              <p:nvPr/>
            </p:nvSpPr>
            <p:spPr bwMode="auto">
              <a:xfrm>
                <a:off x="1981909" y="3618038"/>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12.470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82" name="Text Placeholder 2"/>
              <p:cNvSpPr txBox="1"/>
              <p:nvPr/>
            </p:nvSpPr>
            <p:spPr bwMode="auto">
              <a:xfrm>
                <a:off x="3465262" y="3618038"/>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0.320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83" name="Text Placeholder 2"/>
              <p:cNvSpPr txBox="1"/>
              <p:nvPr/>
            </p:nvSpPr>
            <p:spPr bwMode="auto">
              <a:xfrm>
                <a:off x="4931968" y="3618322"/>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8.300</a:t>
                </a:r>
                <a:endParaRPr lang="en-IN" altLang="en-US" sz="1100" b="1" kern="0" dirty="0">
                  <a:solidFill>
                    <a:srgbClr val="000000"/>
                  </a:solidFill>
                  <a:latin typeface="Cambria" panose="02040503050406030204" pitchFamily="18" charset="0"/>
                  <a:ea typeface="Cambria" panose="02040503050406030204" pitchFamily="18" charset="0"/>
                </a:endParaRPr>
              </a:p>
            </p:txBody>
          </p:sp>
          <p:sp>
            <p:nvSpPr>
              <p:cNvPr id="84" name="Text Placeholder 2"/>
              <p:cNvSpPr txBox="1"/>
              <p:nvPr/>
            </p:nvSpPr>
            <p:spPr bwMode="auto">
              <a:xfrm>
                <a:off x="6365889" y="3618038"/>
                <a:ext cx="1330305" cy="434372"/>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0.</a:t>
                </a:r>
                <a:r>
                  <a:rPr lang="en-IN" altLang="en-US" sz="1100" b="1" kern="0" dirty="0">
                    <a:solidFill>
                      <a:srgbClr val="000000"/>
                    </a:solidFill>
                    <a:latin typeface="Cambria" panose="02040503050406030204" pitchFamily="18" charset="0"/>
                    <a:ea typeface="Cambria" panose="02040503050406030204" pitchFamily="18" charset="0"/>
                  </a:rPr>
                  <a:t>110</a:t>
                </a:r>
                <a:endParaRPr lang="en-IN" altLang="en-US" sz="1100" b="1" kern="0" dirty="0">
                  <a:solidFill>
                    <a:srgbClr val="000000"/>
                  </a:solidFill>
                  <a:latin typeface="Cambria" panose="02040503050406030204" pitchFamily="18" charset="0"/>
                  <a:ea typeface="Cambria" panose="02040503050406030204" pitchFamily="18" charset="0"/>
                </a:endParaRPr>
              </a:p>
            </p:txBody>
          </p:sp>
        </p:grpSp>
        <p:sp>
          <p:nvSpPr>
            <p:cNvPr id="122" name="Rounded Rectangle 121"/>
            <p:cNvSpPr/>
            <p:nvPr/>
          </p:nvSpPr>
          <p:spPr>
            <a:xfrm>
              <a:off x="609604" y="2008808"/>
              <a:ext cx="1206291" cy="533365"/>
            </a:xfrm>
            <a:prstGeom prst="round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Particulars</a:t>
              </a:r>
              <a:endPar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sym typeface="Wingdings" panose="05000000000000000000" pitchFamily="2" charset="2"/>
              </a:endParaRPr>
            </a:p>
          </p:txBody>
        </p:sp>
        <p:sp>
          <p:nvSpPr>
            <p:cNvPr id="40" name="Text Placeholder 2"/>
            <p:cNvSpPr txBox="1"/>
            <p:nvPr/>
          </p:nvSpPr>
          <p:spPr bwMode="auto">
            <a:xfrm>
              <a:off x="609602" y="1381175"/>
              <a:ext cx="9302258" cy="543405"/>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dirty="0" smtClean="0">
                  <a:solidFill>
                    <a:schemeClr val="bg1"/>
                  </a:solidFill>
                  <a:latin typeface="Cambria" panose="02040503050406030204" pitchFamily="18" charset="0"/>
                  <a:ea typeface="Cambria" panose="02040503050406030204" pitchFamily="18" charset="0"/>
                </a:rPr>
                <a:t>BROOKFIELD INDIA REAL ESTATE TRUST</a:t>
              </a:r>
              <a:endParaRPr lang="en-US" sz="1100" b="1" dirty="0">
                <a:solidFill>
                  <a:schemeClr val="bg1"/>
                </a:solidFill>
                <a:latin typeface="Cambria" panose="02040503050406030204" pitchFamily="18" charset="0"/>
                <a:ea typeface="Cambria" panose="02040503050406030204" pitchFamily="18" charset="0"/>
              </a:endParaRPr>
            </a:p>
          </p:txBody>
        </p:sp>
      </p:grpSp>
      <p:sp>
        <p:nvSpPr>
          <p:cNvPr id="13" name="Rectangle 12"/>
          <p:cNvSpPr/>
          <p:nvPr/>
        </p:nvSpPr>
        <p:spPr>
          <a:xfrm>
            <a:off x="2130244" y="171555"/>
            <a:ext cx="4150110" cy="736355"/>
          </a:xfrm>
          <a:prstGeom prst="rect">
            <a:avLst/>
          </a:prstGeom>
        </p:spPr>
        <p:txBody>
          <a:bodyPr wrap="none">
            <a:spAutoFit/>
          </a:bodyPr>
          <a:lstStyle/>
          <a:p>
            <a:pPr algn="ctr">
              <a:lnSpc>
                <a:spcPct val="93000"/>
              </a:lnSpc>
            </a:pPr>
            <a:r>
              <a:rPr lang="en-US" sz="3000" b="1" spc="-1" dirty="0">
                <a:solidFill>
                  <a:schemeClr val="tx2"/>
                </a:solidFill>
                <a:latin typeface="Cambria" panose="02040503050406030204" pitchFamily="18" charset="0"/>
                <a:ea typeface="Cambria" panose="02040503050406030204" pitchFamily="18" charset="0"/>
              </a:rPr>
              <a:t>Distributions in REITs </a:t>
            </a:r>
            <a:endParaRPr lang="en-US" sz="3000" b="1" spc="-1" dirty="0" smtClean="0">
              <a:solidFill>
                <a:schemeClr val="tx2"/>
              </a:solidFill>
              <a:latin typeface="Cambria" panose="02040503050406030204" pitchFamily="18" charset="0"/>
              <a:ea typeface="Cambria" panose="02040503050406030204" pitchFamily="18" charset="0"/>
            </a:endParaRPr>
          </a:p>
          <a:p>
            <a:pPr algn="ctr">
              <a:lnSpc>
                <a:spcPct val="93000"/>
              </a:lnSpc>
            </a:pPr>
            <a:r>
              <a:rPr lang="en-US" sz="1500" b="1" spc="-1" dirty="0" smtClean="0">
                <a:solidFill>
                  <a:schemeClr val="tx2"/>
                </a:solidFill>
                <a:latin typeface="Cambria" panose="02040503050406030204" pitchFamily="18" charset="0"/>
                <a:ea typeface="Cambria" panose="02040503050406030204" pitchFamily="18" charset="0"/>
              </a:rPr>
              <a:t>(₹ per Unit)</a:t>
            </a:r>
            <a:endParaRPr lang="en-US" sz="1500" b="1" spc="-1" dirty="0">
              <a:solidFill>
                <a:schemeClr val="tx2"/>
              </a:solidFill>
              <a:latin typeface="Cambria" panose="02040503050406030204" pitchFamily="18" charset="0"/>
              <a:ea typeface="Cambria" panose="02040503050406030204" pitchFamily="18"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sp>
        <p:nvSpPr>
          <p:cNvPr id="103" name="Text Placeholder 2"/>
          <p:cNvSpPr txBox="1"/>
          <p:nvPr/>
        </p:nvSpPr>
        <p:spPr bwMode="auto">
          <a:xfrm>
            <a:off x="7179236" y="2513528"/>
            <a:ext cx="1198429" cy="36748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IN" altLang="en-US" sz="1100" b="1" kern="0" dirty="0">
                <a:solidFill>
                  <a:srgbClr val="000000"/>
                </a:solidFill>
                <a:latin typeface="Cambria" panose="02040503050406030204" pitchFamily="18" charset="0"/>
                <a:ea typeface="Cambria" panose="02040503050406030204" pitchFamily="18" charset="0"/>
              </a:rPr>
              <a:t>5</a:t>
            </a:r>
            <a:r>
              <a:rPr lang="en-US" sz="1100" b="1" kern="0" dirty="0">
                <a:solidFill>
                  <a:srgbClr val="000000"/>
                </a:solidFill>
                <a:latin typeface="Cambria" panose="02040503050406030204" pitchFamily="18" charset="0"/>
                <a:ea typeface="Cambria" panose="02040503050406030204" pitchFamily="18" charset="0"/>
              </a:rPr>
              <a:t>.000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04" name="Text Placeholder 2"/>
          <p:cNvSpPr txBox="1"/>
          <p:nvPr/>
        </p:nvSpPr>
        <p:spPr bwMode="auto">
          <a:xfrm>
            <a:off x="7179241" y="2896327"/>
            <a:ext cx="1198429" cy="36748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rPr>
              <a:t>5.</a:t>
            </a:r>
            <a:r>
              <a:rPr lang="en-IN" altLang="en-US" sz="1100" b="1" kern="0" dirty="0">
                <a:solidFill>
                  <a:srgbClr val="000000"/>
                </a:solidFill>
                <a:latin typeface="Cambria" panose="02040503050406030204" pitchFamily="18" charset="0"/>
                <a:ea typeface="Cambria" panose="02040503050406030204" pitchFamily="18" charset="0"/>
              </a:rPr>
              <a:t>1</a:t>
            </a:r>
            <a:r>
              <a:rPr lang="en-US" sz="1100" b="1" kern="0" dirty="0">
                <a:solidFill>
                  <a:srgbClr val="000000"/>
                </a:solidFill>
                <a:latin typeface="Cambria" panose="02040503050406030204" pitchFamily="18" charset="0"/>
                <a:ea typeface="Cambria" panose="02040503050406030204" pitchFamily="18" charset="0"/>
              </a:rPr>
              <a:t>00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05" name="Text Placeholder 2"/>
          <p:cNvSpPr txBox="1"/>
          <p:nvPr/>
        </p:nvSpPr>
        <p:spPr bwMode="auto">
          <a:xfrm>
            <a:off x="7179236" y="3281965"/>
            <a:ext cx="1198429" cy="367488"/>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000000"/>
              </a:buClr>
              <a:defRPr/>
            </a:pPr>
            <a:r>
              <a:rPr lang="en-US" sz="1100" b="1" kern="0" dirty="0">
                <a:solidFill>
                  <a:srgbClr val="000000"/>
                </a:solidFill>
                <a:latin typeface="Cambria" panose="02040503050406030204" pitchFamily="18" charset="0"/>
                <a:ea typeface="Cambria" panose="02040503050406030204" pitchFamily="18" charset="0"/>
                <a:sym typeface="+mn-ea"/>
              </a:rPr>
              <a:t>5.</a:t>
            </a:r>
            <a:r>
              <a:rPr lang="en-IN" altLang="en-US" sz="1100" b="1" kern="0" dirty="0">
                <a:solidFill>
                  <a:srgbClr val="000000"/>
                </a:solidFill>
                <a:latin typeface="Cambria" panose="02040503050406030204" pitchFamily="18" charset="0"/>
                <a:ea typeface="Cambria" panose="02040503050406030204" pitchFamily="18" charset="0"/>
                <a:sym typeface="+mn-ea"/>
              </a:rPr>
              <a:t>1</a:t>
            </a:r>
            <a:r>
              <a:rPr lang="en-US" sz="1100" b="1" kern="0" dirty="0">
                <a:solidFill>
                  <a:srgbClr val="000000"/>
                </a:solidFill>
                <a:latin typeface="Cambria" panose="02040503050406030204" pitchFamily="18" charset="0"/>
                <a:ea typeface="Cambria" panose="02040503050406030204" pitchFamily="18" charset="0"/>
                <a:sym typeface="+mn-ea"/>
              </a:rPr>
              <a:t>00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06" name="Rounded Rectangle 105"/>
          <p:cNvSpPr/>
          <p:nvPr/>
        </p:nvSpPr>
        <p:spPr>
          <a:xfrm>
            <a:off x="7179860" y="1704677"/>
            <a:ext cx="1198429" cy="302936"/>
          </a:xfrm>
          <a:prstGeom prst="roundRect">
            <a:avLst/>
          </a:prstGeom>
          <a:solidFill>
            <a:schemeClr val="accent6">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kern="0" dirty="0" smtClean="0">
                <a:solidFill>
                  <a:prstClr val="white"/>
                </a:solidFill>
                <a:latin typeface="Cambria" panose="02040503050406030204" pitchFamily="18" charset="0"/>
                <a:ea typeface="Cambria" panose="02040503050406030204" pitchFamily="18" charset="0"/>
                <a:cs typeface="Arial" panose="020B0604020202020204" pitchFamily="34" charset="0"/>
              </a:rPr>
              <a:t>Total</a:t>
            </a:r>
            <a:endParaRPr lang="en-US" sz="1100" b="1" kern="0" dirty="0">
              <a:solidFill>
                <a:prstClr val="white"/>
              </a:solidFill>
              <a:latin typeface="Cambria" panose="02040503050406030204" pitchFamily="18" charset="0"/>
              <a:ea typeface="Cambria" panose="02040503050406030204" pitchFamily="18" charset="0"/>
              <a:cs typeface="Arial" panose="020B0604020202020204" pitchFamily="34" charset="0"/>
            </a:endParaRPr>
          </a:p>
        </p:txBody>
      </p:sp>
      <p:sp>
        <p:nvSpPr>
          <p:cNvPr id="107" name="Text Placeholder 2"/>
          <p:cNvSpPr txBox="1"/>
          <p:nvPr/>
        </p:nvSpPr>
        <p:spPr bwMode="auto">
          <a:xfrm>
            <a:off x="7177998" y="2120310"/>
            <a:ext cx="1198429" cy="367487"/>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600"/>
              </a:spcBef>
              <a:buClr>
                <a:srgbClr val="000000"/>
              </a:buClr>
              <a:defRPr/>
            </a:pPr>
            <a:r>
              <a:rPr lang="en-US" sz="1100" b="1" kern="0" dirty="0">
                <a:solidFill>
                  <a:srgbClr val="000000"/>
                </a:solidFill>
                <a:latin typeface="Cambria" panose="02040503050406030204" pitchFamily="18" charset="0"/>
                <a:ea typeface="Cambria" panose="02040503050406030204" pitchFamily="18" charset="0"/>
              </a:rPr>
              <a:t>6.000</a:t>
            </a:r>
            <a:endParaRPr lang="en-US" sz="1100" b="1" kern="0" dirty="0">
              <a:solidFill>
                <a:srgbClr val="000000"/>
              </a:solidFill>
              <a:latin typeface="Cambria" panose="02040503050406030204" pitchFamily="18" charset="0"/>
              <a:ea typeface="Cambria" panose="02040503050406030204" pitchFamily="18" charset="0"/>
            </a:endParaRPr>
          </a:p>
        </p:txBody>
      </p:sp>
      <p:sp>
        <p:nvSpPr>
          <p:cNvPr id="108" name="Text Placeholder 2"/>
          <p:cNvSpPr txBox="1"/>
          <p:nvPr/>
        </p:nvSpPr>
        <p:spPr bwMode="auto">
          <a:xfrm>
            <a:off x="7179235" y="3745157"/>
            <a:ext cx="1198429" cy="367488"/>
          </a:xfrm>
          <a:prstGeom prst="rect">
            <a:avLst/>
          </a:prstGeom>
          <a:solidFill>
            <a:srgbClr val="FFFF00"/>
          </a:solidFill>
          <a:ln>
            <a:noFill/>
          </a:ln>
          <a:effectLst/>
        </p:spPr>
        <p:txBody>
          <a:bodyPr vert="horz" wrap="square" lIns="27432" tIns="27432" rIns="27432" bIns="27432" numCol="1" anchor="ctr" anchorCtr="0" compatLnSpc="1">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
                <a:srgbClr val="000000"/>
              </a:buClr>
              <a:buSzTx/>
              <a:buFontTx/>
              <a:defRPr/>
            </a:pPr>
            <a:r>
              <a:rPr lang="en-IN" altLang="en-US" sz="1100" b="1" kern="0" dirty="0">
                <a:solidFill>
                  <a:srgbClr val="000000"/>
                </a:solidFill>
                <a:latin typeface="Cambria" panose="02040503050406030204" pitchFamily="18" charset="0"/>
                <a:ea typeface="Cambria" panose="02040503050406030204" pitchFamily="18" charset="0"/>
                <a:sym typeface="+mn-ea"/>
              </a:rPr>
              <a:t>21</a:t>
            </a:r>
            <a:r>
              <a:rPr lang="en-US" sz="1100" b="1" kern="0" dirty="0">
                <a:solidFill>
                  <a:srgbClr val="000000"/>
                </a:solidFill>
                <a:latin typeface="Cambria" panose="02040503050406030204" pitchFamily="18" charset="0"/>
                <a:ea typeface="Cambria" panose="02040503050406030204" pitchFamily="18" charset="0"/>
                <a:sym typeface="+mn-ea"/>
              </a:rPr>
              <a:t>.</a:t>
            </a:r>
            <a:r>
              <a:rPr lang="en-IN" altLang="en-US" sz="1100" b="1" kern="0" dirty="0">
                <a:solidFill>
                  <a:srgbClr val="000000"/>
                </a:solidFill>
                <a:latin typeface="Cambria" panose="02040503050406030204" pitchFamily="18" charset="0"/>
                <a:ea typeface="Cambria" panose="02040503050406030204" pitchFamily="18" charset="0"/>
                <a:sym typeface="+mn-ea"/>
              </a:rPr>
              <a:t>2</a:t>
            </a:r>
            <a:r>
              <a:rPr lang="en-US" sz="1100" b="1" kern="0" dirty="0">
                <a:solidFill>
                  <a:srgbClr val="000000"/>
                </a:solidFill>
                <a:latin typeface="Cambria" panose="02040503050406030204" pitchFamily="18" charset="0"/>
                <a:ea typeface="Cambria" panose="02040503050406030204" pitchFamily="18" charset="0"/>
                <a:sym typeface="+mn-ea"/>
              </a:rPr>
              <a:t>00</a:t>
            </a:r>
            <a:endParaRPr lang="en-US" sz="1100" b="1" kern="0" dirty="0">
              <a:solidFill>
                <a:srgbClr val="000000"/>
              </a:solidFill>
              <a:latin typeface="Cambria" panose="02040503050406030204" pitchFamily="18" charset="0"/>
              <a:ea typeface="Cambria" panose="02040503050406030204" pitchFamily="18" charset="0"/>
              <a:sym typeface="+mn-ea"/>
            </a:endParaRPr>
          </a:p>
        </p:txBody>
      </p:sp>
      <p:sp>
        <p:nvSpPr>
          <p:cNvPr id="109" name="Text Placeholder 2"/>
          <p:cNvSpPr txBox="1"/>
          <p:nvPr/>
        </p:nvSpPr>
        <p:spPr bwMode="auto">
          <a:xfrm>
            <a:off x="609599" y="5616891"/>
            <a:ext cx="7766827" cy="377894"/>
          </a:xfrm>
          <a:prstGeom prst="rect">
            <a:avLst/>
          </a:prstGeom>
          <a:solidFill>
            <a:schemeClr val="bg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900" b="1" i="1" dirty="0">
                <a:latin typeface="Cambria" panose="02040503050406030204" pitchFamily="18" charset="0"/>
                <a:ea typeface="Cambria" panose="02040503050406030204" pitchFamily="18" charset="0"/>
              </a:rPr>
              <a:t>Disclaimer: The distribution displayed above pertains to the distribution made in the immediately preceding 4 quarters. It should NOT be viewed as a guarantee of  the distribution in the future as well. You are advised to the read the “Risks” in the offer document for each </a:t>
            </a:r>
            <a:r>
              <a:rPr lang="en-US" sz="900" b="1" i="1" dirty="0" err="1">
                <a:latin typeface="Cambria" panose="02040503050406030204" pitchFamily="18" charset="0"/>
                <a:ea typeface="Cambria" panose="02040503050406030204" pitchFamily="18" charset="0"/>
              </a:rPr>
              <a:t>Invit</a:t>
            </a:r>
            <a:r>
              <a:rPr lang="en-US" sz="900" b="1" i="1" dirty="0">
                <a:latin typeface="Cambria" panose="02040503050406030204" pitchFamily="18" charset="0"/>
                <a:ea typeface="Cambria" panose="02040503050406030204" pitchFamily="18" charset="0"/>
              </a:rPr>
              <a:t>/</a:t>
            </a:r>
            <a:r>
              <a:rPr lang="en-US" sz="900" b="1" i="1" dirty="0" err="1">
                <a:latin typeface="Cambria" panose="02040503050406030204" pitchFamily="18" charset="0"/>
                <a:ea typeface="Cambria" panose="02040503050406030204" pitchFamily="18" charset="0"/>
              </a:rPr>
              <a:t>Reit</a:t>
            </a:r>
            <a:r>
              <a:rPr lang="en-US" sz="900" b="1" i="1" dirty="0">
                <a:latin typeface="Cambria" panose="02040503050406030204" pitchFamily="18" charset="0"/>
                <a:ea typeface="Cambria" panose="02040503050406030204" pitchFamily="18" charset="0"/>
              </a:rPr>
              <a:t> carefully before investing.</a:t>
            </a:r>
            <a:endParaRPr lang="en-US" sz="900" b="1" i="1" dirty="0">
              <a:latin typeface="Cambria" panose="02040503050406030204" pitchFamily="18" charset="0"/>
              <a:ea typeface="Cambria" panose="02040503050406030204" pitchFamily="18" charset="0"/>
            </a:endParaRPr>
          </a:p>
          <a:p>
            <a:pPr algn="just"/>
            <a:endParaRPr lang="en-US" sz="700" b="1" dirty="0">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p:cNvSpPr/>
          <p:nvPr/>
        </p:nvSpPr>
        <p:spPr>
          <a:xfrm>
            <a:off x="2209800" y="334312"/>
            <a:ext cx="4495800" cy="709144"/>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93000"/>
              </a:lnSpc>
            </a:pPr>
            <a:r>
              <a:rPr lang="en-US" sz="2400" b="1" spc="-1" dirty="0" smtClean="0">
                <a:solidFill>
                  <a:schemeClr val="tx2"/>
                </a:solidFill>
                <a:latin typeface="Cambria" panose="02040503050406030204" pitchFamily="18" charset="0"/>
                <a:ea typeface="Cambria" panose="02040503050406030204" pitchFamily="18" charset="0"/>
              </a:rPr>
              <a:t>Comparative Analysis with</a:t>
            </a:r>
            <a:endParaRPr lang="en-US" sz="2400" b="1" spc="-1" dirty="0" smtClean="0">
              <a:solidFill>
                <a:schemeClr val="tx2"/>
              </a:solidFill>
              <a:latin typeface="Cambria" panose="02040503050406030204" pitchFamily="18" charset="0"/>
              <a:ea typeface="Cambria" panose="02040503050406030204" pitchFamily="18" charset="0"/>
            </a:endParaRPr>
          </a:p>
          <a:p>
            <a:pPr algn="ctr">
              <a:lnSpc>
                <a:spcPct val="93000"/>
              </a:lnSpc>
            </a:pPr>
            <a:r>
              <a:rPr lang="en-US" sz="2400" b="1" spc="-1" dirty="0" smtClean="0">
                <a:solidFill>
                  <a:schemeClr val="tx2"/>
                </a:solidFill>
                <a:latin typeface="Cambria" panose="02040503050406030204" pitchFamily="18" charset="0"/>
                <a:ea typeface="Cambria" panose="02040503050406030204" pitchFamily="18" charset="0"/>
              </a:rPr>
              <a:t>traditional investments</a:t>
            </a:r>
            <a:endParaRPr lang="en-US" sz="2400" b="1" spc="-1" dirty="0">
              <a:solidFill>
                <a:schemeClr val="tx2"/>
              </a:solidFill>
              <a:latin typeface="Cambria" panose="02040503050406030204" pitchFamily="18" charset="0"/>
              <a:ea typeface="Cambria" panose="02040503050406030204" pitchFamily="18" charset="0"/>
            </a:endParaRPr>
          </a:p>
        </p:txBody>
      </p:sp>
      <p:grpSp>
        <p:nvGrpSpPr>
          <p:cNvPr id="2" name="Group 1"/>
          <p:cNvGrpSpPr/>
          <p:nvPr/>
        </p:nvGrpSpPr>
        <p:grpSpPr>
          <a:xfrm>
            <a:off x="566041" y="1240874"/>
            <a:ext cx="8291939" cy="5380237"/>
            <a:chOff x="566041" y="1240874"/>
            <a:chExt cx="8291939" cy="5380237"/>
          </a:xfrm>
        </p:grpSpPr>
        <p:sp>
          <p:nvSpPr>
            <p:cNvPr id="6" name="Content Placeholder 3"/>
            <p:cNvSpPr txBox="1"/>
            <p:nvPr/>
          </p:nvSpPr>
          <p:spPr bwMode="auto">
            <a:xfrm>
              <a:off x="572665" y="1647790"/>
              <a:ext cx="1245267" cy="1308927"/>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sz="1200" dirty="0">
                  <a:solidFill>
                    <a:schemeClr val="bg1"/>
                  </a:solidFill>
                  <a:latin typeface="Cambria" panose="02040503050406030204" pitchFamily="18" charset="0"/>
                  <a:ea typeface="Cambria" panose="02040503050406030204" pitchFamily="18" charset="0"/>
                </a:rPr>
                <a:t>Investment</a:t>
              </a:r>
              <a:r>
                <a:rPr lang="en-IN" sz="1200" dirty="0">
                  <a:solidFill>
                    <a:schemeClr val="bg1"/>
                  </a:solidFill>
                  <a:latin typeface="Cambria" panose="02040503050406030204" pitchFamily="18" charset="0"/>
                  <a:ea typeface="Cambria" panose="02040503050406030204" pitchFamily="18" charset="0"/>
                </a:rPr>
                <a:t> </a:t>
              </a:r>
              <a:r>
                <a:rPr sz="1200" dirty="0">
                  <a:solidFill>
                    <a:schemeClr val="bg1"/>
                  </a:solidFill>
                  <a:latin typeface="Cambria" panose="02040503050406030204" pitchFamily="18" charset="0"/>
                  <a:ea typeface="Cambria" panose="02040503050406030204" pitchFamily="18" charset="0"/>
                </a:rPr>
                <a:t>Characteristics</a:t>
              </a:r>
              <a:endParaRPr sz="1200" dirty="0">
                <a:solidFill>
                  <a:schemeClr val="bg1"/>
                </a:solidFill>
                <a:latin typeface="Cambria" panose="02040503050406030204" pitchFamily="18" charset="0"/>
                <a:ea typeface="Cambria" panose="02040503050406030204" pitchFamily="18" charset="0"/>
              </a:endParaRPr>
            </a:p>
          </p:txBody>
        </p:sp>
        <p:sp>
          <p:nvSpPr>
            <p:cNvPr id="7" name="Text Placeholder 2"/>
            <p:cNvSpPr txBox="1"/>
            <p:nvPr/>
          </p:nvSpPr>
          <p:spPr bwMode="auto">
            <a:xfrm>
              <a:off x="1888139" y="1647790"/>
              <a:ext cx="2286000" cy="1308927"/>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Minimum lot size of 200 units</a:t>
              </a:r>
              <a:endParaRPr lang="en-US" sz="1200" b="0" kern="0" dirty="0">
                <a:solidFill>
                  <a:srgbClr val="000000"/>
                </a:solidFill>
                <a:latin typeface="Cambria" panose="02040503050406030204" pitchFamily="18" charset="0"/>
                <a:ea typeface="Cambria" panose="02040503050406030204" pitchFamily="18" charset="0"/>
              </a:endParaRP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Freely transferable listed securities</a:t>
              </a:r>
              <a:endParaRPr lang="en-US" sz="1200" b="0" kern="0" dirty="0">
                <a:solidFill>
                  <a:srgbClr val="000000"/>
                </a:solidFill>
                <a:latin typeface="Cambria" panose="02040503050406030204" pitchFamily="18" charset="0"/>
                <a:ea typeface="Cambria" panose="02040503050406030204" pitchFamily="18" charset="0"/>
              </a:endParaRP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Professionally managed</a:t>
              </a:r>
              <a:endParaRPr lang="en-US" sz="1200" b="0" kern="0" dirty="0">
                <a:solidFill>
                  <a:srgbClr val="000000"/>
                </a:solidFill>
                <a:latin typeface="Cambria" panose="02040503050406030204" pitchFamily="18" charset="0"/>
                <a:ea typeface="Cambria" panose="02040503050406030204" pitchFamily="18" charset="0"/>
              </a:endParaRP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No entry / exit </a:t>
              </a:r>
              <a:r>
                <a:rPr lang="en-US" sz="1200" b="0" kern="0" dirty="0" smtClean="0">
                  <a:solidFill>
                    <a:srgbClr val="000000"/>
                  </a:solidFill>
                  <a:latin typeface="Cambria" panose="02040503050406030204" pitchFamily="18" charset="0"/>
                  <a:ea typeface="Cambria" panose="02040503050406030204" pitchFamily="18" charset="0"/>
                </a:rPr>
                <a:t>load</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8" name="Text Placeholder 2"/>
            <p:cNvSpPr txBox="1"/>
            <p:nvPr/>
          </p:nvSpPr>
          <p:spPr bwMode="auto">
            <a:xfrm>
              <a:off x="1878614" y="1240874"/>
              <a:ext cx="2286000" cy="369332"/>
            </a:xfrm>
            <a:prstGeom prst="rect">
              <a:avLst/>
            </a:prstGeom>
            <a:solidFill>
              <a:srgbClr val="0098C3"/>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Cambria" panose="02040503050406030204" pitchFamily="18" charset="0"/>
                  <a:ea typeface="Cambria" panose="02040503050406030204" pitchFamily="18" charset="0"/>
                </a:rPr>
                <a:t>REIT Units</a:t>
              </a:r>
              <a:endParaRPr lang="en-US" sz="1200" b="1" dirty="0">
                <a:solidFill>
                  <a:schemeClr val="bg1"/>
                </a:solidFill>
                <a:latin typeface="Cambria" panose="02040503050406030204" pitchFamily="18" charset="0"/>
                <a:ea typeface="Cambria" panose="02040503050406030204" pitchFamily="18" charset="0"/>
              </a:endParaRPr>
            </a:p>
          </p:txBody>
        </p:sp>
        <p:sp>
          <p:nvSpPr>
            <p:cNvPr id="9" name="Text Placeholder 2"/>
            <p:cNvSpPr txBox="1"/>
            <p:nvPr/>
          </p:nvSpPr>
          <p:spPr bwMode="auto">
            <a:xfrm>
              <a:off x="4225297" y="1647790"/>
              <a:ext cx="2286000" cy="1308927"/>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600"/>
                </a:spcBef>
                <a:spcAft>
                  <a:spcPts val="0"/>
                </a:spcAft>
                <a:buClr>
                  <a:srgbClr val="000000"/>
                </a:buClr>
                <a:buFont typeface="Wingdings 3" panose="05040102010807070707" pitchFamily="18" charset="2"/>
                <a:buChar char=""/>
                <a:defRPr/>
              </a:pPr>
              <a:r>
                <a:rPr lang="en-US" sz="1200" b="0" dirty="0">
                  <a:solidFill>
                    <a:prstClr val="black"/>
                  </a:solidFill>
                  <a:latin typeface="Cambria" panose="02040503050406030204" pitchFamily="18" charset="0"/>
                  <a:ea typeface="Cambria" panose="02040503050406030204" pitchFamily="18" charset="0"/>
                </a:rPr>
                <a:t>₹ </a:t>
              </a:r>
              <a:r>
                <a:rPr lang="en-US" sz="1200" b="0" kern="0" dirty="0">
                  <a:solidFill>
                    <a:srgbClr val="000000"/>
                  </a:solidFill>
                  <a:latin typeface="Cambria" panose="02040503050406030204" pitchFamily="18" charset="0"/>
                  <a:ea typeface="Cambria" panose="02040503050406030204" pitchFamily="18" charset="0"/>
                </a:rPr>
                <a:t>25-200 crores investment</a:t>
              </a:r>
              <a:endParaRPr lang="en-US" sz="1200" b="0" kern="0" dirty="0">
                <a:solidFill>
                  <a:srgbClr val="000000"/>
                </a:solidFill>
                <a:latin typeface="Cambria" panose="02040503050406030204" pitchFamily="18" charset="0"/>
                <a:ea typeface="Cambria" panose="02040503050406030204" pitchFamily="18" charset="0"/>
              </a:endParaRP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Illiquid &amp; non-transparent market</a:t>
              </a:r>
              <a:endParaRPr lang="en-US" sz="1200" b="0" kern="0" dirty="0">
                <a:solidFill>
                  <a:srgbClr val="000000"/>
                </a:solidFill>
                <a:latin typeface="Cambria" panose="02040503050406030204" pitchFamily="18" charset="0"/>
                <a:ea typeface="Cambria" panose="02040503050406030204" pitchFamily="18" charset="0"/>
              </a:endParaRP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Hassles in managing assets</a:t>
              </a:r>
              <a:endParaRPr lang="en-US" sz="1200" b="0" kern="0" dirty="0">
                <a:solidFill>
                  <a:srgbClr val="000000"/>
                </a:solidFill>
                <a:latin typeface="Cambria" panose="02040503050406030204" pitchFamily="18" charset="0"/>
                <a:ea typeface="Cambria" panose="02040503050406030204" pitchFamily="18" charset="0"/>
              </a:endParaRP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Transaction costs involved</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10" name="Text Placeholder 2"/>
            <p:cNvSpPr txBox="1"/>
            <p:nvPr/>
          </p:nvSpPr>
          <p:spPr bwMode="auto">
            <a:xfrm>
              <a:off x="4225297" y="1240874"/>
              <a:ext cx="2286000" cy="369332"/>
            </a:xfrm>
            <a:prstGeom prst="rect">
              <a:avLst/>
            </a:prstGeom>
            <a:solidFill>
              <a:srgbClr val="0098C3"/>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Cambria" panose="02040503050406030204" pitchFamily="18" charset="0"/>
                  <a:ea typeface="Cambria" panose="02040503050406030204" pitchFamily="18" charset="0"/>
                </a:rPr>
                <a:t>Direct Investment in </a:t>
              </a:r>
              <a:r>
                <a:rPr lang="en-US" sz="1200" b="1" dirty="0" smtClean="0">
                  <a:solidFill>
                    <a:schemeClr val="bg1"/>
                  </a:solidFill>
                  <a:latin typeface="Cambria" panose="02040503050406030204" pitchFamily="18" charset="0"/>
                  <a:ea typeface="Cambria" panose="02040503050406030204" pitchFamily="18" charset="0"/>
                </a:rPr>
                <a:t>Real Estate</a:t>
              </a:r>
              <a:endParaRPr lang="en-US" sz="1200" b="1" baseline="30000" dirty="0">
                <a:solidFill>
                  <a:schemeClr val="bg1"/>
                </a:solidFill>
                <a:latin typeface="Cambria" panose="02040503050406030204" pitchFamily="18" charset="0"/>
                <a:ea typeface="Cambria" panose="02040503050406030204" pitchFamily="18" charset="0"/>
              </a:endParaRPr>
            </a:p>
          </p:txBody>
        </p:sp>
        <p:sp>
          <p:nvSpPr>
            <p:cNvPr id="11" name="Content Placeholder 3"/>
            <p:cNvSpPr txBox="1"/>
            <p:nvPr/>
          </p:nvSpPr>
          <p:spPr bwMode="auto">
            <a:xfrm>
              <a:off x="572665" y="2994299"/>
              <a:ext cx="1245267" cy="878576"/>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dirty="0">
                  <a:solidFill>
                    <a:schemeClr val="bg1"/>
                  </a:solidFill>
                  <a:latin typeface="Cambria" panose="02040503050406030204" pitchFamily="18" charset="0"/>
                  <a:ea typeface="Cambria" panose="02040503050406030204" pitchFamily="18" charset="0"/>
                </a:rPr>
                <a:t>Asset and Tenant Quality</a:t>
              </a:r>
              <a:endParaRPr sz="1200" dirty="0">
                <a:solidFill>
                  <a:schemeClr val="bg1"/>
                </a:solidFill>
                <a:latin typeface="Cambria" panose="02040503050406030204" pitchFamily="18" charset="0"/>
                <a:ea typeface="Cambria" panose="02040503050406030204" pitchFamily="18" charset="0"/>
              </a:endParaRPr>
            </a:p>
          </p:txBody>
        </p:sp>
        <p:sp>
          <p:nvSpPr>
            <p:cNvPr id="12" name="Text Placeholder 2"/>
            <p:cNvSpPr txBox="1"/>
            <p:nvPr/>
          </p:nvSpPr>
          <p:spPr bwMode="auto">
            <a:xfrm>
              <a:off x="1878614" y="2994299"/>
              <a:ext cx="2286000" cy="878576"/>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150" b="0" kern="0" dirty="0" smtClean="0">
                  <a:solidFill>
                    <a:srgbClr val="000000"/>
                  </a:solidFill>
                  <a:latin typeface="Cambria" panose="02040503050406030204" pitchFamily="18" charset="0"/>
                  <a:ea typeface="Cambria" panose="02040503050406030204" pitchFamily="18" charset="0"/>
                </a:rPr>
                <a:t>Usually grade </a:t>
              </a:r>
              <a:r>
                <a:rPr lang="en-US" sz="1150" b="0" kern="0" dirty="0">
                  <a:solidFill>
                    <a:srgbClr val="000000"/>
                  </a:solidFill>
                  <a:latin typeface="Cambria" panose="02040503050406030204" pitchFamily="18" charset="0"/>
                  <a:ea typeface="Cambria" panose="02040503050406030204" pitchFamily="18" charset="0"/>
                </a:rPr>
                <a:t>A assets in prime locations, primarily office</a:t>
              </a:r>
              <a:endParaRPr lang="en-US" sz="1150" b="0" kern="0" dirty="0">
                <a:solidFill>
                  <a:srgbClr val="000000"/>
                </a:solidFill>
                <a:latin typeface="Cambria" panose="02040503050406030204" pitchFamily="18" charset="0"/>
                <a:ea typeface="Cambria" panose="02040503050406030204" pitchFamily="18" charset="0"/>
              </a:endParaRPr>
            </a:p>
            <a:p>
              <a:pPr marL="228600" indent="-228600" algn="l">
                <a:spcBef>
                  <a:spcPts val="600"/>
                </a:spcBef>
                <a:spcAft>
                  <a:spcPts val="0"/>
                </a:spcAft>
                <a:buClr>
                  <a:srgbClr val="000000"/>
                </a:buClr>
                <a:buFont typeface="Wingdings 3" panose="05040102010807070707" pitchFamily="18" charset="2"/>
                <a:buChar char=""/>
                <a:defRPr/>
              </a:pPr>
              <a:r>
                <a:rPr lang="en-US" sz="1150" b="0" kern="0" dirty="0">
                  <a:solidFill>
                    <a:srgbClr val="000000"/>
                  </a:solidFill>
                  <a:latin typeface="Cambria" panose="02040503050406030204" pitchFamily="18" charset="0"/>
                  <a:ea typeface="Cambria" panose="02040503050406030204" pitchFamily="18" charset="0"/>
                </a:rPr>
                <a:t>Multiple marquee tenants across sectors</a:t>
              </a:r>
              <a:endParaRPr lang="en-US" sz="1150" b="0" kern="0" dirty="0">
                <a:solidFill>
                  <a:srgbClr val="000000"/>
                </a:solidFill>
                <a:latin typeface="Cambria" panose="02040503050406030204" pitchFamily="18" charset="0"/>
                <a:ea typeface="Cambria" panose="02040503050406030204" pitchFamily="18" charset="0"/>
              </a:endParaRPr>
            </a:p>
          </p:txBody>
        </p:sp>
        <p:sp>
          <p:nvSpPr>
            <p:cNvPr id="13" name="Text Placeholder 2"/>
            <p:cNvSpPr txBox="1"/>
            <p:nvPr/>
          </p:nvSpPr>
          <p:spPr bwMode="auto">
            <a:xfrm>
              <a:off x="4225297" y="2994299"/>
              <a:ext cx="2286000" cy="878576"/>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Usually </a:t>
              </a:r>
              <a:r>
                <a:rPr lang="en-US" sz="1200" b="0" kern="0" dirty="0" smtClean="0">
                  <a:solidFill>
                    <a:srgbClr val="000000"/>
                  </a:solidFill>
                  <a:latin typeface="Cambria" panose="02040503050406030204" pitchFamily="18" charset="0"/>
                  <a:ea typeface="Cambria" panose="02040503050406030204" pitchFamily="18" charset="0"/>
                </a:rPr>
                <a:t>has interests </a:t>
              </a:r>
              <a:r>
                <a:rPr lang="en-US" sz="1200" b="0" kern="0" dirty="0">
                  <a:solidFill>
                    <a:srgbClr val="000000"/>
                  </a:solidFill>
                  <a:latin typeface="Cambria" panose="02040503050406030204" pitchFamily="18" charset="0"/>
                  <a:ea typeface="Cambria" panose="02040503050406030204" pitchFamily="18" charset="0"/>
                </a:rPr>
                <a:t>in standalone buildings</a:t>
              </a:r>
              <a:endParaRPr lang="en-US" sz="1200" b="0" kern="0" dirty="0">
                <a:solidFill>
                  <a:srgbClr val="000000"/>
                </a:solidFill>
                <a:latin typeface="Cambria" panose="02040503050406030204" pitchFamily="18" charset="0"/>
                <a:ea typeface="Cambria" panose="02040503050406030204" pitchFamily="18" charset="0"/>
              </a:endParaRP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Usually exposed to single tenant risk</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14" name="Content Placeholder 3"/>
            <p:cNvSpPr txBox="1"/>
            <p:nvPr/>
          </p:nvSpPr>
          <p:spPr bwMode="auto">
            <a:xfrm>
              <a:off x="572665" y="467956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sz="1200" dirty="0">
                  <a:solidFill>
                    <a:schemeClr val="bg1"/>
                  </a:solidFill>
                  <a:latin typeface="Cambria" panose="02040503050406030204" pitchFamily="18" charset="0"/>
                  <a:ea typeface="Cambria" panose="02040503050406030204" pitchFamily="18" charset="0"/>
                </a:rPr>
                <a:t>Tax</a:t>
              </a:r>
              <a:r>
                <a:rPr lang="en-IN" sz="1200" dirty="0">
                  <a:solidFill>
                    <a:schemeClr val="bg1"/>
                  </a:solidFill>
                  <a:latin typeface="Cambria" panose="02040503050406030204" pitchFamily="18" charset="0"/>
                  <a:ea typeface="Cambria" panose="02040503050406030204" pitchFamily="18" charset="0"/>
                </a:rPr>
                <a:t> </a:t>
              </a:r>
              <a:r>
                <a:rPr sz="1200" dirty="0">
                  <a:solidFill>
                    <a:schemeClr val="bg1"/>
                  </a:solidFill>
                  <a:latin typeface="Cambria" panose="02040503050406030204" pitchFamily="18" charset="0"/>
                  <a:ea typeface="Cambria" panose="02040503050406030204" pitchFamily="18" charset="0"/>
                </a:rPr>
                <a:t>Efficiency</a:t>
              </a:r>
              <a:endParaRPr sz="1200" dirty="0">
                <a:solidFill>
                  <a:schemeClr val="bg1"/>
                </a:solidFill>
                <a:latin typeface="Cambria" panose="02040503050406030204" pitchFamily="18" charset="0"/>
                <a:ea typeface="Cambria" panose="02040503050406030204" pitchFamily="18" charset="0"/>
              </a:endParaRPr>
            </a:p>
          </p:txBody>
        </p:sp>
        <p:sp>
          <p:nvSpPr>
            <p:cNvPr id="15" name="Text Placeholder 2"/>
            <p:cNvSpPr txBox="1"/>
            <p:nvPr/>
          </p:nvSpPr>
          <p:spPr bwMode="auto">
            <a:xfrm>
              <a:off x="1878614" y="4679561"/>
              <a:ext cx="2286000"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Dividends are tax exempt</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16" name="Text Placeholder 2"/>
            <p:cNvSpPr txBox="1"/>
            <p:nvPr/>
          </p:nvSpPr>
          <p:spPr bwMode="auto">
            <a:xfrm>
              <a:off x="4225297" y="4679561"/>
              <a:ext cx="2286000"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Dividends are taxable</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17" name="Content Placeholder 3"/>
            <p:cNvSpPr txBox="1"/>
            <p:nvPr/>
          </p:nvSpPr>
          <p:spPr bwMode="auto">
            <a:xfrm>
              <a:off x="572665" y="5669127"/>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0"/>
                </a:spcBef>
                <a:spcAft>
                  <a:spcPts val="0"/>
                </a:spcAft>
                <a:defRPr/>
              </a:pPr>
              <a:r>
                <a:rPr lang="en-US" sz="1200" dirty="0">
                  <a:solidFill>
                    <a:schemeClr val="bg1"/>
                  </a:solidFill>
                  <a:latin typeface="Cambria" panose="02040503050406030204" pitchFamily="18" charset="0"/>
                  <a:ea typeface="Cambria" panose="02040503050406030204" pitchFamily="18" charset="0"/>
                </a:rPr>
                <a:t>Governance </a:t>
              </a:r>
              <a:endParaRPr lang="en-US" sz="1200" dirty="0">
                <a:solidFill>
                  <a:schemeClr val="bg1"/>
                </a:solidFill>
                <a:latin typeface="Cambria" panose="02040503050406030204" pitchFamily="18" charset="0"/>
                <a:ea typeface="Cambria" panose="02040503050406030204" pitchFamily="18" charset="0"/>
              </a:endParaRPr>
            </a:p>
            <a:p>
              <a:pPr>
                <a:spcBef>
                  <a:spcPts val="0"/>
                </a:spcBef>
                <a:spcAft>
                  <a:spcPts val="0"/>
                </a:spcAft>
                <a:defRPr/>
              </a:pPr>
              <a:r>
                <a:rPr lang="en-US" sz="1200" dirty="0">
                  <a:solidFill>
                    <a:schemeClr val="bg1"/>
                  </a:solidFill>
                  <a:latin typeface="Cambria" panose="02040503050406030204" pitchFamily="18" charset="0"/>
                  <a:ea typeface="Cambria" panose="02040503050406030204" pitchFamily="18" charset="0"/>
                </a:rPr>
                <a:t> Standard</a:t>
              </a:r>
              <a:endParaRPr lang="en-US" sz="1200" dirty="0">
                <a:solidFill>
                  <a:schemeClr val="bg1"/>
                </a:solidFill>
                <a:latin typeface="Cambria" panose="02040503050406030204" pitchFamily="18" charset="0"/>
                <a:ea typeface="Cambria" panose="02040503050406030204" pitchFamily="18" charset="0"/>
              </a:endParaRPr>
            </a:p>
          </p:txBody>
        </p:sp>
        <p:sp>
          <p:nvSpPr>
            <p:cNvPr id="19" name="Text Placeholder 2"/>
            <p:cNvSpPr txBox="1"/>
            <p:nvPr/>
          </p:nvSpPr>
          <p:spPr bwMode="auto">
            <a:xfrm>
              <a:off x="4225297" y="5669127"/>
              <a:ext cx="2286000"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High</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20" name="Content Placeholder 3"/>
            <p:cNvSpPr txBox="1"/>
            <p:nvPr/>
          </p:nvSpPr>
          <p:spPr bwMode="auto">
            <a:xfrm>
              <a:off x="572665" y="3910458"/>
              <a:ext cx="1245267" cy="73152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sz="1200" dirty="0">
                  <a:solidFill>
                    <a:schemeClr val="bg1"/>
                  </a:solidFill>
                  <a:latin typeface="Cambria" panose="02040503050406030204" pitchFamily="18" charset="0"/>
                  <a:ea typeface="Cambria" panose="02040503050406030204" pitchFamily="18" charset="0"/>
                </a:rPr>
                <a:t>Return Profile</a:t>
              </a:r>
              <a:endParaRPr sz="1200" dirty="0">
                <a:solidFill>
                  <a:schemeClr val="bg1"/>
                </a:solidFill>
                <a:latin typeface="Cambria" panose="02040503050406030204" pitchFamily="18" charset="0"/>
                <a:ea typeface="Cambria" panose="02040503050406030204" pitchFamily="18" charset="0"/>
              </a:endParaRPr>
            </a:p>
          </p:txBody>
        </p:sp>
        <p:sp>
          <p:nvSpPr>
            <p:cNvPr id="21" name="Text Placeholder 2"/>
            <p:cNvSpPr txBox="1"/>
            <p:nvPr/>
          </p:nvSpPr>
          <p:spPr bwMode="auto">
            <a:xfrm>
              <a:off x="1878614" y="3910458"/>
              <a:ext cx="2286000" cy="73152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Returns driven by capital appreciation and regular cash </a:t>
              </a:r>
              <a:r>
                <a:rPr lang="en-US" sz="1200" b="0" kern="0" dirty="0" smtClean="0">
                  <a:solidFill>
                    <a:srgbClr val="000000"/>
                  </a:solidFill>
                  <a:latin typeface="Cambria" panose="02040503050406030204" pitchFamily="18" charset="0"/>
                  <a:ea typeface="Cambria" panose="02040503050406030204" pitchFamily="18" charset="0"/>
                </a:rPr>
                <a:t>distribution (90</a:t>
              </a:r>
              <a:r>
                <a:rPr lang="en-US" sz="1200" b="0" kern="0" dirty="0">
                  <a:solidFill>
                    <a:srgbClr val="000000"/>
                  </a:solidFill>
                  <a:latin typeface="Cambria" panose="02040503050406030204" pitchFamily="18" charset="0"/>
                  <a:ea typeface="Cambria" panose="02040503050406030204" pitchFamily="18" charset="0"/>
                </a:rPr>
                <a:t>% mandatory)</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22" name="Text Placeholder 2"/>
            <p:cNvSpPr txBox="1"/>
            <p:nvPr/>
          </p:nvSpPr>
          <p:spPr bwMode="auto">
            <a:xfrm>
              <a:off x="4225297" y="3910458"/>
              <a:ext cx="2286000" cy="73152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Returns driven by a timely and profitable exit</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23" name="Text Placeholder 2"/>
            <p:cNvSpPr txBox="1"/>
            <p:nvPr/>
          </p:nvSpPr>
          <p:spPr bwMode="auto">
            <a:xfrm>
              <a:off x="6571980" y="1647790"/>
              <a:ext cx="2286000" cy="1308927"/>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Minimum lot size of 1 share</a:t>
              </a:r>
              <a:endParaRPr lang="en-US" sz="1200" b="0" kern="0" dirty="0">
                <a:solidFill>
                  <a:srgbClr val="000000"/>
                </a:solidFill>
                <a:latin typeface="Cambria" panose="02040503050406030204" pitchFamily="18" charset="0"/>
                <a:ea typeface="Cambria" panose="02040503050406030204" pitchFamily="18" charset="0"/>
              </a:endParaRP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Freely transferable listed securities</a:t>
              </a:r>
              <a:endParaRPr lang="en-US" sz="1200" b="0" kern="0" dirty="0">
                <a:solidFill>
                  <a:srgbClr val="000000"/>
                </a:solidFill>
                <a:latin typeface="Cambria" panose="02040503050406030204" pitchFamily="18" charset="0"/>
                <a:ea typeface="Cambria" panose="02040503050406030204" pitchFamily="18" charset="0"/>
              </a:endParaRP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Professionally managed</a:t>
              </a:r>
              <a:endParaRPr lang="en-US" sz="1200" b="0" kern="0" dirty="0">
                <a:solidFill>
                  <a:srgbClr val="000000"/>
                </a:solidFill>
                <a:latin typeface="Cambria" panose="02040503050406030204" pitchFamily="18" charset="0"/>
                <a:ea typeface="Cambria" panose="02040503050406030204" pitchFamily="18" charset="0"/>
              </a:endParaRP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No entry / exit load</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24" name="Text Placeholder 2"/>
            <p:cNvSpPr txBox="1"/>
            <p:nvPr/>
          </p:nvSpPr>
          <p:spPr bwMode="auto">
            <a:xfrm>
              <a:off x="6571980" y="1240874"/>
              <a:ext cx="2286000" cy="369332"/>
            </a:xfrm>
            <a:prstGeom prst="rect">
              <a:avLst/>
            </a:prstGeom>
            <a:solidFill>
              <a:srgbClr val="0098C3"/>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Cambria" panose="02040503050406030204" pitchFamily="18" charset="0"/>
                  <a:ea typeface="Cambria" panose="02040503050406030204" pitchFamily="18" charset="0"/>
                </a:rPr>
                <a:t>Real Estate Equity Shares</a:t>
              </a:r>
              <a:endParaRPr lang="en-US" sz="1200" b="1" baseline="30000" dirty="0">
                <a:solidFill>
                  <a:schemeClr val="bg1"/>
                </a:solidFill>
                <a:latin typeface="Cambria" panose="02040503050406030204" pitchFamily="18" charset="0"/>
                <a:ea typeface="Cambria" panose="02040503050406030204" pitchFamily="18" charset="0"/>
              </a:endParaRPr>
            </a:p>
          </p:txBody>
        </p:sp>
        <p:sp>
          <p:nvSpPr>
            <p:cNvPr id="25" name="Text Placeholder 2"/>
            <p:cNvSpPr txBox="1"/>
            <p:nvPr/>
          </p:nvSpPr>
          <p:spPr bwMode="auto">
            <a:xfrm>
              <a:off x="6571980" y="2994299"/>
              <a:ext cx="2286000" cy="878576"/>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150" b="0" kern="0" dirty="0" smtClean="0">
                  <a:solidFill>
                    <a:srgbClr val="000000"/>
                  </a:solidFill>
                  <a:latin typeface="Cambria" panose="02040503050406030204" pitchFamily="18" charset="0"/>
                  <a:ea typeface="Cambria" panose="02040503050406030204" pitchFamily="18" charset="0"/>
                </a:rPr>
                <a:t>Usually grade </a:t>
              </a:r>
              <a:r>
                <a:rPr lang="en-US" sz="1150" b="0" kern="0" dirty="0">
                  <a:solidFill>
                    <a:srgbClr val="000000"/>
                  </a:solidFill>
                  <a:latin typeface="Cambria" panose="02040503050406030204" pitchFamily="18" charset="0"/>
                  <a:ea typeface="Cambria" panose="02040503050406030204" pitchFamily="18" charset="0"/>
                </a:rPr>
                <a:t>A / B assets with a mix of office / residential / retail </a:t>
              </a:r>
              <a:endParaRPr lang="en-US" sz="1150" b="0" kern="0" dirty="0">
                <a:solidFill>
                  <a:srgbClr val="000000"/>
                </a:solidFill>
                <a:latin typeface="Cambria" panose="02040503050406030204" pitchFamily="18" charset="0"/>
                <a:ea typeface="Cambria" panose="02040503050406030204" pitchFamily="18" charset="0"/>
              </a:endParaRPr>
            </a:p>
            <a:p>
              <a:pPr marL="228600" indent="-228600" algn="l">
                <a:spcBef>
                  <a:spcPts val="500"/>
                </a:spcBef>
                <a:spcAft>
                  <a:spcPts val="0"/>
                </a:spcAft>
                <a:buClr>
                  <a:srgbClr val="000000"/>
                </a:buClr>
                <a:buFont typeface="Wingdings 3" panose="05040102010807070707" pitchFamily="18" charset="2"/>
                <a:buChar char=""/>
                <a:defRPr/>
              </a:pPr>
              <a:r>
                <a:rPr lang="en-US" sz="1150" b="0" kern="0" dirty="0">
                  <a:solidFill>
                    <a:srgbClr val="000000"/>
                  </a:solidFill>
                  <a:latin typeface="Cambria" panose="02040503050406030204" pitchFamily="18" charset="0"/>
                  <a:ea typeface="Cambria" panose="02040503050406030204" pitchFamily="18" charset="0"/>
                </a:rPr>
                <a:t>Multiple tenants across sectors</a:t>
              </a:r>
              <a:endParaRPr lang="en-US" sz="1150" b="0" kern="0" dirty="0">
                <a:solidFill>
                  <a:srgbClr val="000000"/>
                </a:solidFill>
                <a:latin typeface="Cambria" panose="02040503050406030204" pitchFamily="18" charset="0"/>
                <a:ea typeface="Cambria" panose="02040503050406030204" pitchFamily="18" charset="0"/>
              </a:endParaRPr>
            </a:p>
          </p:txBody>
        </p:sp>
        <p:sp>
          <p:nvSpPr>
            <p:cNvPr id="26" name="Text Placeholder 2"/>
            <p:cNvSpPr txBox="1"/>
            <p:nvPr/>
          </p:nvSpPr>
          <p:spPr bwMode="auto">
            <a:xfrm>
              <a:off x="6571980" y="4679561"/>
              <a:ext cx="2286000"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Dividends are </a:t>
              </a:r>
              <a:r>
                <a:rPr lang="en-US" sz="1200" b="0" kern="0" dirty="0" smtClean="0">
                  <a:solidFill>
                    <a:srgbClr val="000000"/>
                  </a:solidFill>
                  <a:latin typeface="Cambria" panose="02040503050406030204" pitchFamily="18" charset="0"/>
                  <a:ea typeface="Cambria" panose="02040503050406030204" pitchFamily="18" charset="0"/>
                </a:rPr>
                <a:t>taxable</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27" name="Text Placeholder 2"/>
            <p:cNvSpPr txBox="1"/>
            <p:nvPr/>
          </p:nvSpPr>
          <p:spPr bwMode="auto">
            <a:xfrm>
              <a:off x="6571980" y="5669127"/>
              <a:ext cx="2286000"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Lower than REIT standards</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28" name="Text Placeholder 2"/>
            <p:cNvSpPr txBox="1"/>
            <p:nvPr/>
          </p:nvSpPr>
          <p:spPr bwMode="auto">
            <a:xfrm>
              <a:off x="6571980" y="3910458"/>
              <a:ext cx="2286000" cy="73152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smtClean="0">
                  <a:solidFill>
                    <a:srgbClr val="000000"/>
                  </a:solidFill>
                  <a:latin typeface="Cambria" panose="02040503050406030204" pitchFamily="18" charset="0"/>
                  <a:ea typeface="Cambria" panose="02040503050406030204" pitchFamily="18" charset="0"/>
                </a:rPr>
                <a:t>Returns driven </a:t>
              </a:r>
              <a:r>
                <a:rPr lang="en-US" sz="1200" b="0" kern="0" dirty="0">
                  <a:solidFill>
                    <a:srgbClr val="000000"/>
                  </a:solidFill>
                  <a:latin typeface="Cambria" panose="02040503050406030204" pitchFamily="18" charset="0"/>
                  <a:ea typeface="Cambria" panose="02040503050406030204" pitchFamily="18" charset="0"/>
                </a:rPr>
                <a:t>by capital appreciation and dividends (NOT mandatory)</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29" name="Content Placeholder 3"/>
            <p:cNvSpPr txBox="1"/>
            <p:nvPr/>
          </p:nvSpPr>
          <p:spPr bwMode="auto">
            <a:xfrm>
              <a:off x="566041" y="6163911"/>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0"/>
                </a:spcBef>
                <a:defRPr/>
              </a:pPr>
              <a:r>
                <a:rPr lang="en-US" sz="1200" dirty="0">
                  <a:solidFill>
                    <a:schemeClr val="bg1"/>
                  </a:solidFill>
                  <a:latin typeface="Cambria" panose="02040503050406030204" pitchFamily="18" charset="0"/>
                  <a:ea typeface="Cambria" panose="02040503050406030204" pitchFamily="18" charset="0"/>
                </a:rPr>
                <a:t>Risk Profile</a:t>
              </a:r>
              <a:endParaRPr lang="en-US" sz="1200" dirty="0">
                <a:solidFill>
                  <a:schemeClr val="bg1"/>
                </a:solidFill>
                <a:latin typeface="Cambria" panose="02040503050406030204" pitchFamily="18" charset="0"/>
                <a:ea typeface="Cambria" panose="02040503050406030204" pitchFamily="18" charset="0"/>
              </a:endParaRPr>
            </a:p>
          </p:txBody>
        </p:sp>
        <p:sp>
          <p:nvSpPr>
            <p:cNvPr id="31" name="Text Placeholder 2"/>
            <p:cNvSpPr txBox="1"/>
            <p:nvPr/>
          </p:nvSpPr>
          <p:spPr bwMode="auto">
            <a:xfrm>
              <a:off x="4218673" y="6163911"/>
              <a:ext cx="2286000"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High</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32" name="Text Placeholder 2"/>
            <p:cNvSpPr txBox="1"/>
            <p:nvPr/>
          </p:nvSpPr>
          <p:spPr bwMode="auto">
            <a:xfrm>
              <a:off x="6565356" y="6163911"/>
              <a:ext cx="2286000"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Higher than REIT profile</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33" name="Content Placeholder 3"/>
            <p:cNvSpPr txBox="1"/>
            <p:nvPr/>
          </p:nvSpPr>
          <p:spPr bwMode="auto">
            <a:xfrm>
              <a:off x="572665" y="5174344"/>
              <a:ext cx="1245267" cy="457200"/>
            </a:xfrm>
            <a:prstGeom prst="rect">
              <a:avLst/>
            </a:prstGeom>
            <a:solidFill>
              <a:schemeClr val="tx1"/>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0"/>
                </a:spcBef>
                <a:spcAft>
                  <a:spcPts val="0"/>
                </a:spcAft>
                <a:defRPr/>
              </a:pPr>
              <a:r>
                <a:rPr lang="en-US" sz="1200" dirty="0">
                  <a:solidFill>
                    <a:schemeClr val="bg1"/>
                  </a:solidFill>
                  <a:latin typeface="Cambria" panose="02040503050406030204" pitchFamily="18" charset="0"/>
                  <a:ea typeface="Cambria" panose="02040503050406030204" pitchFamily="18" charset="0"/>
                </a:rPr>
                <a:t>Leverage Profile</a:t>
              </a:r>
              <a:endParaRPr lang="en-US" sz="1200" dirty="0">
                <a:solidFill>
                  <a:schemeClr val="bg1"/>
                </a:solidFill>
                <a:latin typeface="Cambria" panose="02040503050406030204" pitchFamily="18" charset="0"/>
                <a:ea typeface="Cambria" panose="02040503050406030204" pitchFamily="18" charset="0"/>
              </a:endParaRPr>
            </a:p>
          </p:txBody>
        </p:sp>
        <p:sp>
          <p:nvSpPr>
            <p:cNvPr id="34" name="Text Placeholder 2"/>
            <p:cNvSpPr txBox="1"/>
            <p:nvPr/>
          </p:nvSpPr>
          <p:spPr bwMode="auto">
            <a:xfrm>
              <a:off x="1878614" y="5174344"/>
              <a:ext cx="2286000"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spcBef>
                  <a:spcPts val="600"/>
                </a:spcBef>
                <a:buClr>
                  <a:srgbClr val="000000"/>
                </a:buClr>
                <a:buFont typeface="Wingdings 3" panose="05040102010807070707" pitchFamily="18" charset="2"/>
                <a:buChar char=""/>
                <a:defRPr/>
              </a:pPr>
              <a:r>
                <a:rPr lang="en-US" sz="1200" kern="0" dirty="0" smtClean="0">
                  <a:solidFill>
                    <a:srgbClr val="000000"/>
                  </a:solidFill>
                  <a:latin typeface="Cambria" panose="02040503050406030204" pitchFamily="18" charset="0"/>
                  <a:ea typeface="Cambria" panose="02040503050406030204" pitchFamily="18" charset="0"/>
                </a:rPr>
                <a:t>Restricted </a:t>
              </a:r>
              <a:r>
                <a:rPr lang="en-US" sz="1200" kern="0" dirty="0">
                  <a:solidFill>
                    <a:srgbClr val="000000"/>
                  </a:solidFill>
                  <a:latin typeface="Cambria" panose="02040503050406030204" pitchFamily="18" charset="0"/>
                  <a:ea typeface="Cambria" panose="02040503050406030204" pitchFamily="18" charset="0"/>
                </a:rPr>
                <a:t>to </a:t>
              </a:r>
              <a:r>
                <a:rPr lang="en-US" sz="1200" kern="0" dirty="0" smtClean="0">
                  <a:solidFill>
                    <a:srgbClr val="000000"/>
                  </a:solidFill>
                  <a:latin typeface="Cambria" panose="02040503050406030204" pitchFamily="18" charset="0"/>
                  <a:ea typeface="Cambria" panose="02040503050406030204" pitchFamily="18" charset="0"/>
                </a:rPr>
                <a:t>49% </a:t>
              </a:r>
              <a:r>
                <a:rPr lang="en-US" sz="1200" kern="0" dirty="0">
                  <a:solidFill>
                    <a:srgbClr val="000000"/>
                  </a:solidFill>
                  <a:latin typeface="Cambria" panose="02040503050406030204" pitchFamily="18" charset="0"/>
                  <a:ea typeface="Cambria" panose="02040503050406030204" pitchFamily="18" charset="0"/>
                </a:rPr>
                <a:t>Net debt / Total Enterprise </a:t>
              </a:r>
              <a:r>
                <a:rPr lang="en-US" sz="1200" kern="0" dirty="0" smtClean="0">
                  <a:solidFill>
                    <a:srgbClr val="000000"/>
                  </a:solidFill>
                  <a:latin typeface="Cambria" panose="02040503050406030204" pitchFamily="18" charset="0"/>
                  <a:ea typeface="Cambria" panose="02040503050406030204" pitchFamily="18" charset="0"/>
                </a:rPr>
                <a:t>Value</a:t>
              </a:r>
              <a:endParaRPr lang="en-US" sz="1200" kern="0" dirty="0">
                <a:solidFill>
                  <a:srgbClr val="000000"/>
                </a:solidFill>
                <a:latin typeface="Cambria" panose="02040503050406030204" pitchFamily="18" charset="0"/>
                <a:ea typeface="Cambria" panose="02040503050406030204" pitchFamily="18" charset="0"/>
              </a:endParaRPr>
            </a:p>
          </p:txBody>
        </p:sp>
        <p:sp>
          <p:nvSpPr>
            <p:cNvPr id="35" name="Text Placeholder 2"/>
            <p:cNvSpPr txBox="1"/>
            <p:nvPr/>
          </p:nvSpPr>
          <p:spPr bwMode="auto">
            <a:xfrm>
              <a:off x="4225297" y="5174344"/>
              <a:ext cx="2286000"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No </a:t>
              </a:r>
              <a:r>
                <a:rPr lang="en-US" sz="1200" b="0" kern="0" dirty="0" smtClean="0">
                  <a:solidFill>
                    <a:srgbClr val="000000"/>
                  </a:solidFill>
                  <a:latin typeface="Cambria" panose="02040503050406030204" pitchFamily="18" charset="0"/>
                  <a:ea typeface="Cambria" panose="02040503050406030204" pitchFamily="18" charset="0"/>
                </a:rPr>
                <a:t>restrictions</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36" name="Text Placeholder 2"/>
            <p:cNvSpPr txBox="1"/>
            <p:nvPr/>
          </p:nvSpPr>
          <p:spPr bwMode="auto">
            <a:xfrm>
              <a:off x="6571980" y="5174344"/>
              <a:ext cx="2286000"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Cambria" panose="02040503050406030204" pitchFamily="18" charset="0"/>
                  <a:ea typeface="Cambria" panose="02040503050406030204" pitchFamily="18" charset="0"/>
                </a:rPr>
                <a:t>No restrictions</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39" name="Text Placeholder 2"/>
            <p:cNvSpPr txBox="1"/>
            <p:nvPr/>
          </p:nvSpPr>
          <p:spPr bwMode="auto">
            <a:xfrm>
              <a:off x="1878614" y="5669127"/>
              <a:ext cx="2286000"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l">
                <a:spcBef>
                  <a:spcPts val="600"/>
                </a:spcBef>
                <a:spcAft>
                  <a:spcPts val="0"/>
                </a:spcAft>
                <a:buClr>
                  <a:srgbClr val="000000"/>
                </a:buClr>
                <a:buFont typeface="Wingdings 3" panose="05040102010807070707" pitchFamily="18" charset="2"/>
                <a:buChar char=""/>
                <a:defRPr/>
              </a:pPr>
              <a:r>
                <a:rPr lang="en-US" sz="1200" kern="0" dirty="0" smtClean="0">
                  <a:solidFill>
                    <a:srgbClr val="000000"/>
                  </a:solidFill>
                  <a:latin typeface="Cambria" panose="02040503050406030204" pitchFamily="18" charset="0"/>
                  <a:ea typeface="Cambria" panose="02040503050406030204" pitchFamily="18" charset="0"/>
                </a:rPr>
                <a:t>High</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40" name="Text Placeholder 2"/>
            <p:cNvSpPr txBox="1"/>
            <p:nvPr/>
          </p:nvSpPr>
          <p:spPr bwMode="auto">
            <a:xfrm>
              <a:off x="1878614" y="6163911"/>
              <a:ext cx="2286000" cy="457200"/>
            </a:xfrm>
            <a:prstGeom prst="rect">
              <a:avLst/>
            </a:prstGeom>
            <a:solidFill>
              <a:schemeClr val="bg1"/>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spcBef>
                  <a:spcPts val="600"/>
                </a:spcBef>
                <a:buClr>
                  <a:srgbClr val="000000"/>
                </a:buClr>
                <a:buFont typeface="Wingdings 3" panose="05040102010807070707" pitchFamily="18" charset="2"/>
                <a:buChar char=""/>
                <a:defRPr/>
              </a:pPr>
              <a:r>
                <a:rPr lang="en-US" sz="1200" kern="0" dirty="0">
                  <a:solidFill>
                    <a:srgbClr val="000000"/>
                  </a:solidFill>
                  <a:latin typeface="Cambria" panose="02040503050406030204" pitchFamily="18" charset="0"/>
                  <a:ea typeface="Cambria" panose="02040503050406030204" pitchFamily="18" charset="0"/>
                </a:rPr>
                <a:t>Lower than other commercial real estate </a:t>
              </a:r>
              <a:r>
                <a:rPr lang="en-US" sz="1200" kern="0" dirty="0" smtClean="0">
                  <a:solidFill>
                    <a:srgbClr val="000000"/>
                  </a:solidFill>
                  <a:latin typeface="Cambria" panose="02040503050406030204" pitchFamily="18" charset="0"/>
                  <a:ea typeface="Cambria" panose="02040503050406030204" pitchFamily="18" charset="0"/>
                </a:rPr>
                <a:t>vehicles</a:t>
              </a:r>
              <a:endParaRPr lang="en-US" sz="1200" kern="0" dirty="0">
                <a:solidFill>
                  <a:srgbClr val="000000"/>
                </a:solidFill>
                <a:latin typeface="Cambria" panose="02040503050406030204" pitchFamily="18" charset="0"/>
                <a:ea typeface="Cambria" panose="02040503050406030204" pitchFamily="18" charset="0"/>
              </a:endParaRPr>
            </a:p>
          </p:txBody>
        </p:sp>
      </p:grpSp>
      <p:pic>
        <p:nvPicPr>
          <p:cNvPr id="41" name="Picture 4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4" y="129056"/>
            <a:ext cx="856035" cy="914400"/>
          </a:xfrm>
          <a:prstGeom prst="rect">
            <a:avLst/>
          </a:prstGeom>
        </p:spPr>
      </p:pic>
      <p:sp>
        <p:nvSpPr>
          <p:cNvPr id="3" name="Slide Number Placeholder 2"/>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ustomShape 1"/>
          <p:cNvSpPr/>
          <p:nvPr/>
        </p:nvSpPr>
        <p:spPr>
          <a:xfrm>
            <a:off x="248400" y="231750"/>
            <a:ext cx="8914680" cy="98745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93000"/>
              </a:lnSpc>
            </a:pPr>
            <a:endParaRPr lang="en-US" sz="2600" b="1" spc="-1" dirty="0" smtClean="0">
              <a:solidFill>
                <a:schemeClr val="tx2"/>
              </a:solidFill>
              <a:latin typeface="Cambria" panose="02040503050406030204" pitchFamily="18" charset="0"/>
              <a:ea typeface="Cambria" panose="02040503050406030204" pitchFamily="18" charset="0"/>
            </a:endParaRPr>
          </a:p>
          <a:p>
            <a:pPr algn="ctr">
              <a:lnSpc>
                <a:spcPct val="93000"/>
              </a:lnSpc>
            </a:pPr>
            <a:r>
              <a:rPr lang="en-US" sz="2600" b="1" spc="-1" dirty="0" err="1">
                <a:solidFill>
                  <a:schemeClr val="tx2"/>
                </a:solidFill>
                <a:latin typeface="Cambria" panose="02040503050406030204" pitchFamily="18" charset="0"/>
                <a:ea typeface="Cambria" panose="02040503050406030204" pitchFamily="18" charset="0"/>
              </a:rPr>
              <a:t>InvITs</a:t>
            </a:r>
            <a:r>
              <a:rPr lang="en-US" sz="2600" b="1" spc="-1" dirty="0">
                <a:solidFill>
                  <a:schemeClr val="tx2"/>
                </a:solidFill>
                <a:latin typeface="Cambria" panose="02040503050406030204" pitchFamily="18" charset="0"/>
                <a:ea typeface="Cambria" panose="02040503050406030204" pitchFamily="18" charset="0"/>
              </a:rPr>
              <a:t>/REITs– A Hybrid Product </a:t>
            </a:r>
            <a:endParaRPr lang="en-US" sz="2600" b="1" spc="-1" dirty="0" smtClean="0">
              <a:solidFill>
                <a:schemeClr val="tx2"/>
              </a:solidFill>
              <a:latin typeface="Cambria" panose="02040503050406030204" pitchFamily="18" charset="0"/>
              <a:ea typeface="Cambria" panose="02040503050406030204" pitchFamily="18" charset="0"/>
            </a:endParaRPr>
          </a:p>
          <a:p>
            <a:pPr algn="ctr">
              <a:lnSpc>
                <a:spcPct val="93000"/>
              </a:lnSpc>
            </a:pPr>
            <a:r>
              <a:rPr lang="en-US" sz="2600" b="1" spc="-1" dirty="0" smtClean="0">
                <a:solidFill>
                  <a:schemeClr val="tx2"/>
                </a:solidFill>
                <a:latin typeface="Cambria" panose="02040503050406030204" pitchFamily="18" charset="0"/>
                <a:ea typeface="Cambria" panose="02040503050406030204" pitchFamily="18" charset="0"/>
              </a:rPr>
              <a:t>between </a:t>
            </a:r>
            <a:r>
              <a:rPr lang="en-US" sz="2600" b="1" spc="-1" dirty="0">
                <a:solidFill>
                  <a:schemeClr val="tx2"/>
                </a:solidFill>
                <a:latin typeface="Cambria" panose="02040503050406030204" pitchFamily="18" charset="0"/>
                <a:ea typeface="Cambria" panose="02040503050406030204" pitchFamily="18" charset="0"/>
              </a:rPr>
              <a:t>Equity and Fixed Income</a:t>
            </a:r>
            <a:endParaRPr lang="en-US" sz="2600" b="1" spc="-1" dirty="0">
              <a:solidFill>
                <a:schemeClr val="tx2"/>
              </a:solidFill>
              <a:latin typeface="Cambria" panose="02040503050406030204" pitchFamily="18" charset="0"/>
              <a:ea typeface="Cambria" panose="02040503050406030204" pitchFamily="18" charset="0"/>
            </a:endParaRPr>
          </a:p>
        </p:txBody>
      </p:sp>
      <p:grpSp>
        <p:nvGrpSpPr>
          <p:cNvPr id="2" name="Group 1"/>
          <p:cNvGrpSpPr/>
          <p:nvPr/>
        </p:nvGrpSpPr>
        <p:grpSpPr>
          <a:xfrm>
            <a:off x="792918" y="1722431"/>
            <a:ext cx="7525024" cy="4447321"/>
            <a:chOff x="792918" y="1722431"/>
            <a:chExt cx="7525024" cy="4447321"/>
          </a:xfrm>
        </p:grpSpPr>
        <p:sp>
          <p:nvSpPr>
            <p:cNvPr id="23" name="Oval 22"/>
            <p:cNvSpPr/>
            <p:nvPr/>
          </p:nvSpPr>
          <p:spPr bwMode="auto">
            <a:xfrm>
              <a:off x="3401816" y="1722431"/>
              <a:ext cx="2535555" cy="2558606"/>
            </a:xfrm>
            <a:prstGeom prst="ellipse">
              <a:avLst/>
            </a:prstGeom>
            <a:solidFill>
              <a:srgbClr val="C00000"/>
            </a:solidFill>
            <a:ln>
              <a:noFill/>
            </a:ln>
            <a:effectLst/>
          </p:spPr>
          <p:txBody>
            <a:bodyPr vert="horz" wrap="none" lIns="91440" tIns="45720" rIns="91440" bIns="45720" numCol="1" rtlCol="0" anchor="ctr" anchorCtr="0" compatLnSpc="1">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200" b="1" dirty="0">
                <a:solidFill>
                  <a:srgbClr val="FFFFFF"/>
                </a:solidFill>
              </a:endParaRPr>
            </a:p>
          </p:txBody>
        </p:sp>
        <p:sp>
          <p:nvSpPr>
            <p:cNvPr id="24" name="Oval 23"/>
            <p:cNvSpPr/>
            <p:nvPr/>
          </p:nvSpPr>
          <p:spPr bwMode="auto">
            <a:xfrm>
              <a:off x="1248690" y="1722431"/>
              <a:ext cx="2535555" cy="2558606"/>
            </a:xfrm>
            <a:prstGeom prst="ellipse">
              <a:avLst/>
            </a:prstGeom>
            <a:solidFill>
              <a:schemeClr val="accent5">
                <a:lumMod val="75000"/>
                <a:alpha val="75000"/>
              </a:schemeClr>
            </a:solidFill>
            <a:ln>
              <a:noFill/>
            </a:ln>
            <a:effectLst/>
          </p:spPr>
          <p:txBody>
            <a:bodyPr vert="horz" wrap="none" lIns="91440" tIns="45720" rIns="91440" bIns="45720" numCol="1" rtlCol="0" anchor="ctr" anchorCtr="0" compatLnSpc="1">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200" b="1" dirty="0">
                <a:solidFill>
                  <a:srgbClr val="FFFFFF"/>
                </a:solidFill>
              </a:endParaRPr>
            </a:p>
          </p:txBody>
        </p:sp>
        <p:sp>
          <p:nvSpPr>
            <p:cNvPr id="25" name="Oval 24"/>
            <p:cNvSpPr/>
            <p:nvPr/>
          </p:nvSpPr>
          <p:spPr bwMode="auto">
            <a:xfrm>
              <a:off x="5554942" y="1722431"/>
              <a:ext cx="2535555" cy="2558606"/>
            </a:xfrm>
            <a:prstGeom prst="ellipse">
              <a:avLst/>
            </a:prstGeom>
            <a:solidFill>
              <a:srgbClr val="FFC000">
                <a:alpha val="75000"/>
              </a:srgbClr>
            </a:solidFill>
            <a:ln>
              <a:noFill/>
            </a:ln>
            <a:effectLst/>
          </p:spPr>
          <p:txBody>
            <a:bodyPr vert="horz" wrap="none" lIns="91440" tIns="45720" rIns="91440" bIns="45720" numCol="1" rtlCol="0" anchor="ctr" anchorCtr="0" compatLnSpc="1">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200" b="1" dirty="0">
                <a:solidFill>
                  <a:srgbClr val="FFFFFF"/>
                </a:solidFill>
              </a:endParaRPr>
            </a:p>
          </p:txBody>
        </p:sp>
        <p:sp>
          <p:nvSpPr>
            <p:cNvPr id="26" name="TextBox 9"/>
            <p:cNvSpPr txBox="1"/>
            <p:nvPr/>
          </p:nvSpPr>
          <p:spPr>
            <a:xfrm>
              <a:off x="1496340" y="2817068"/>
              <a:ext cx="2039302"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dirty="0">
                  <a:solidFill>
                    <a:schemeClr val="bg1"/>
                  </a:solidFill>
                  <a:latin typeface="Cambria" panose="02040503050406030204" pitchFamily="18" charset="0"/>
                  <a:ea typeface="Cambria" panose="02040503050406030204" pitchFamily="18" charset="0"/>
                  <a:cs typeface="Arial" panose="020B0604020202020204" pitchFamily="34" charset="0"/>
                </a:rPr>
                <a:t>Fixed Income</a:t>
              </a:r>
              <a:endParaRPr lang="en-US" b="1" dirty="0">
                <a:solidFill>
                  <a:schemeClr val="bg1"/>
                </a:solidFill>
                <a:latin typeface="Cambria" panose="02040503050406030204" pitchFamily="18" charset="0"/>
                <a:ea typeface="Cambria" panose="02040503050406030204" pitchFamily="18" charset="0"/>
                <a:cs typeface="Arial" panose="020B0604020202020204" pitchFamily="34" charset="0"/>
              </a:endParaRPr>
            </a:p>
          </p:txBody>
        </p:sp>
        <p:sp>
          <p:nvSpPr>
            <p:cNvPr id="27" name="TextBox 10"/>
            <p:cNvSpPr txBox="1"/>
            <p:nvPr/>
          </p:nvSpPr>
          <p:spPr>
            <a:xfrm>
              <a:off x="3908069" y="2832457"/>
              <a:ext cx="1543050" cy="338554"/>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dirty="0" err="1" smtClean="0">
                  <a:solidFill>
                    <a:srgbClr val="FFFFFF"/>
                  </a:solidFill>
                  <a:latin typeface="Cambria" panose="02040503050406030204" pitchFamily="18" charset="0"/>
                  <a:ea typeface="Cambria" panose="02040503050406030204" pitchFamily="18" charset="0"/>
                  <a:cs typeface="Arial" panose="020B0604020202020204" pitchFamily="34" charset="0"/>
                </a:rPr>
                <a:t>InvITs</a:t>
              </a:r>
              <a:r>
                <a:rPr lang="en-US" b="1" dirty="0">
                  <a:solidFill>
                    <a:srgbClr val="FFFFFF"/>
                  </a:solidFill>
                  <a:latin typeface="Cambria" panose="02040503050406030204" pitchFamily="18" charset="0"/>
                  <a:ea typeface="Cambria" panose="02040503050406030204" pitchFamily="18" charset="0"/>
                  <a:cs typeface="Arial" panose="020B0604020202020204" pitchFamily="34" charset="0"/>
                </a:rPr>
                <a:t>/</a:t>
              </a:r>
              <a:r>
                <a:rPr lang="en-US" b="1" dirty="0" smtClean="0">
                  <a:solidFill>
                    <a:srgbClr val="FFFFFF"/>
                  </a:solidFill>
                  <a:latin typeface="Cambria" panose="02040503050406030204" pitchFamily="18" charset="0"/>
                  <a:ea typeface="Cambria" panose="02040503050406030204" pitchFamily="18" charset="0"/>
                  <a:cs typeface="Arial" panose="020B0604020202020204" pitchFamily="34" charset="0"/>
                </a:rPr>
                <a:t>REITs</a:t>
              </a:r>
              <a:endParaRPr lang="en-US" b="1" dirty="0">
                <a:solidFill>
                  <a:srgbClr val="FFFFFF"/>
                </a:solidFill>
                <a:latin typeface="Cambria" panose="02040503050406030204" pitchFamily="18" charset="0"/>
                <a:ea typeface="Cambria" panose="02040503050406030204" pitchFamily="18" charset="0"/>
                <a:cs typeface="Arial" panose="020B0604020202020204" pitchFamily="34" charset="0"/>
              </a:endParaRPr>
            </a:p>
          </p:txBody>
        </p:sp>
        <p:sp>
          <p:nvSpPr>
            <p:cNvPr id="28" name="TextBox 11"/>
            <p:cNvSpPr txBox="1"/>
            <p:nvPr/>
          </p:nvSpPr>
          <p:spPr>
            <a:xfrm>
              <a:off x="6051194" y="2832457"/>
              <a:ext cx="1543050" cy="338554"/>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dirty="0">
                  <a:solidFill>
                    <a:schemeClr val="bg1"/>
                  </a:solidFill>
                  <a:latin typeface="Cambria" panose="02040503050406030204" pitchFamily="18" charset="0"/>
                  <a:ea typeface="Cambria" panose="02040503050406030204" pitchFamily="18" charset="0"/>
                  <a:cs typeface="Arial" panose="020B0604020202020204" pitchFamily="34" charset="0"/>
                </a:rPr>
                <a:t>Equity</a:t>
              </a:r>
              <a:endParaRPr lang="en-US" b="1" dirty="0">
                <a:solidFill>
                  <a:schemeClr val="bg1"/>
                </a:solidFill>
                <a:latin typeface="Cambria" panose="02040503050406030204" pitchFamily="18" charset="0"/>
                <a:ea typeface="Cambria" panose="02040503050406030204" pitchFamily="18" charset="0"/>
                <a:cs typeface="Arial" panose="020B0604020202020204" pitchFamily="34" charset="0"/>
              </a:endParaRPr>
            </a:p>
          </p:txBody>
        </p:sp>
        <p:cxnSp>
          <p:nvCxnSpPr>
            <p:cNvPr id="29" name="Straight Arrow Connector 28"/>
            <p:cNvCxnSpPr/>
            <p:nvPr/>
          </p:nvCxnSpPr>
          <p:spPr bwMode="auto">
            <a:xfrm>
              <a:off x="964096" y="5838245"/>
              <a:ext cx="7239545" cy="0"/>
            </a:xfrm>
            <a:prstGeom prst="straightConnector1">
              <a:avLst/>
            </a:prstGeom>
            <a:solidFill>
              <a:schemeClr val="tx2"/>
            </a:solidFill>
            <a:ln w="6350" cap="flat" cmpd="sng" algn="ctr">
              <a:solidFill>
                <a:srgbClr val="646464"/>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13"/>
            <p:cNvSpPr txBox="1"/>
            <p:nvPr/>
          </p:nvSpPr>
          <p:spPr>
            <a:xfrm>
              <a:off x="792918" y="5892753"/>
              <a:ext cx="131445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i="1" dirty="0">
                  <a:solidFill>
                    <a:srgbClr val="000000"/>
                  </a:solidFill>
                  <a:latin typeface="Cambria" panose="02040503050406030204" pitchFamily="18" charset="0"/>
                  <a:ea typeface="Cambria" panose="02040503050406030204" pitchFamily="18" charset="0"/>
                  <a:cs typeface="Arial" panose="020B0604020202020204" pitchFamily="34" charset="0"/>
                </a:rPr>
                <a:t>Yield Oriented</a:t>
              </a:r>
              <a:endParaRPr lang="en-US" sz="1200" b="1" i="1" dirty="0">
                <a:solidFill>
                  <a:srgbClr val="000000"/>
                </a:solidFill>
                <a:latin typeface="Cambria" panose="02040503050406030204" pitchFamily="18" charset="0"/>
                <a:ea typeface="Cambria" panose="02040503050406030204" pitchFamily="18" charset="0"/>
                <a:cs typeface="Arial" panose="020B0604020202020204" pitchFamily="34" charset="0"/>
              </a:endParaRPr>
            </a:p>
          </p:txBody>
        </p:sp>
        <p:sp>
          <p:nvSpPr>
            <p:cNvPr id="31" name="TextBox 14"/>
            <p:cNvSpPr txBox="1"/>
            <p:nvPr/>
          </p:nvSpPr>
          <p:spPr>
            <a:xfrm>
              <a:off x="5937372" y="5892753"/>
              <a:ext cx="238057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i="1" dirty="0">
                  <a:solidFill>
                    <a:srgbClr val="000000"/>
                  </a:solidFill>
                  <a:latin typeface="Cambria" panose="02040503050406030204" pitchFamily="18" charset="0"/>
                  <a:ea typeface="Cambria" panose="02040503050406030204" pitchFamily="18" charset="0"/>
                  <a:cs typeface="Arial" panose="020B0604020202020204" pitchFamily="34" charset="0"/>
                </a:rPr>
                <a:t>Capital Appreciation Oriented</a:t>
              </a:r>
              <a:endParaRPr lang="en-US" sz="1200" b="1" i="1" dirty="0">
                <a:solidFill>
                  <a:srgbClr val="000000"/>
                </a:solidFill>
                <a:latin typeface="Cambria" panose="02040503050406030204" pitchFamily="18" charset="0"/>
                <a:ea typeface="Cambria" panose="02040503050406030204" pitchFamily="18" charset="0"/>
                <a:cs typeface="Arial" panose="020B0604020202020204" pitchFamily="34" charset="0"/>
              </a:endParaRPr>
            </a:p>
          </p:txBody>
        </p:sp>
        <p:sp>
          <p:nvSpPr>
            <p:cNvPr id="32" name="TextBox 15"/>
            <p:cNvSpPr txBox="1"/>
            <p:nvPr/>
          </p:nvSpPr>
          <p:spPr>
            <a:xfrm>
              <a:off x="2253813" y="4899425"/>
              <a:ext cx="2239431" cy="300608"/>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1200" b="1" dirty="0">
                <a:solidFill>
                  <a:srgbClr val="000000"/>
                </a:solidFill>
                <a:latin typeface="Arial" panose="020B0604020202020204" pitchFamily="34" charset="0"/>
                <a:cs typeface="Arial" panose="020B0604020202020204" pitchFamily="34" charset="0"/>
              </a:endParaRPr>
            </a:p>
          </p:txBody>
        </p:sp>
        <p:cxnSp>
          <p:nvCxnSpPr>
            <p:cNvPr id="33" name="Elbow Connector 32"/>
            <p:cNvCxnSpPr>
              <a:stCxn id="23" idx="4"/>
              <a:endCxn id="32" idx="0"/>
            </p:cNvCxnSpPr>
            <p:nvPr/>
          </p:nvCxnSpPr>
          <p:spPr bwMode="auto">
            <a:xfrm rot="5400000">
              <a:off x="3712368" y="3942199"/>
              <a:ext cx="618388" cy="1296065"/>
            </a:xfrm>
            <a:prstGeom prst="bentConnector3">
              <a:avLst/>
            </a:prstGeom>
            <a:solidFill>
              <a:schemeClr val="tx2"/>
            </a:solidFill>
            <a:ln w="127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Elbow Connector 33"/>
            <p:cNvCxnSpPr>
              <a:stCxn id="23" idx="4"/>
            </p:cNvCxnSpPr>
            <p:nvPr/>
          </p:nvCxnSpPr>
          <p:spPr bwMode="auto">
            <a:xfrm rot="16200000" flipH="1">
              <a:off x="4970475" y="3980155"/>
              <a:ext cx="618388" cy="1220151"/>
            </a:xfrm>
            <a:prstGeom prst="bentConnector3">
              <a:avLst>
                <a:gd name="adj1" fmla="val 50000"/>
              </a:avLst>
            </a:prstGeom>
            <a:solidFill>
              <a:schemeClr val="tx2"/>
            </a:solidFill>
            <a:ln w="127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Placeholder 10"/>
            <p:cNvSpPr txBox="1"/>
            <p:nvPr/>
          </p:nvSpPr>
          <p:spPr>
            <a:xfrm>
              <a:off x="2217324" y="4800600"/>
              <a:ext cx="2322576" cy="914400"/>
            </a:xfrm>
            <a:prstGeom prst="rect">
              <a:avLst/>
            </a:prstGeom>
            <a:solidFill>
              <a:srgbClr val="646464"/>
            </a:solidFill>
          </p:spPr>
          <p:txBody>
            <a:bodyPr vert="horz" lIns="45720" tIns="0" rIns="4572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b="1"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rPr>
                <a:t>Regular and growing </a:t>
              </a:r>
              <a:endParaRPr kumimoji="0" lang="en-US" b="1"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endParaRPr>
            </a:p>
            <a:p>
              <a:pPr marL="0" marR="0" lvl="0" indent="0" algn="ctr" defTabSz="457200" rtl="0" eaLnBrk="1" fontAlgn="auto" latinLnBrk="0" hangingPunct="1">
                <a:lnSpc>
                  <a:spcPct val="100000"/>
                </a:lnSpc>
                <a:spcBef>
                  <a:spcPts val="0"/>
                </a:spcBef>
                <a:spcAft>
                  <a:spcPts val="0"/>
                </a:spcAft>
                <a:buClrTx/>
                <a:buSzTx/>
                <a:buFontTx/>
                <a:buNone/>
                <a:defRPr/>
              </a:pPr>
              <a:r>
                <a:rPr kumimoji="0" lang="en-US" b="1"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rPr>
                <a:t>cash yield</a:t>
              </a:r>
              <a:endParaRPr kumimoji="0" lang="en-US" b="1"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endParaRPr>
            </a:p>
          </p:txBody>
        </p:sp>
        <p:sp>
          <p:nvSpPr>
            <p:cNvPr id="36" name="Text Placeholder 10"/>
            <p:cNvSpPr txBox="1"/>
            <p:nvPr/>
          </p:nvSpPr>
          <p:spPr>
            <a:xfrm>
              <a:off x="4733542" y="4800600"/>
              <a:ext cx="2321476" cy="914400"/>
            </a:xfrm>
            <a:prstGeom prst="rect">
              <a:avLst/>
            </a:prstGeom>
            <a:solidFill>
              <a:srgbClr val="646464"/>
            </a:solidFill>
          </p:spPr>
          <p:txBody>
            <a:bodyPr vert="horz" lIns="45720" tIns="0" rIns="4572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b="1"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rPr>
                <a:t>Appreciation through increasing property valuation</a:t>
              </a:r>
              <a:endParaRPr kumimoji="0" lang="en-US" b="1"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endParaRPr>
            </a:p>
          </p:txBody>
        </p:sp>
      </p:grpSp>
      <p:pic>
        <p:nvPicPr>
          <p:cNvPr id="38" name="Picture 3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sp>
        <p:nvSpPr>
          <p:cNvPr id="3" name="Slide Number Placeholder 2"/>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sp>
        <p:nvSpPr>
          <p:cNvPr id="5" name="Rectangle 4"/>
          <p:cNvSpPr/>
          <p:nvPr/>
        </p:nvSpPr>
        <p:spPr>
          <a:xfrm>
            <a:off x="2978742" y="434616"/>
            <a:ext cx="2937535" cy="521681"/>
          </a:xfrm>
          <a:prstGeom prst="rect">
            <a:avLst/>
          </a:prstGeom>
        </p:spPr>
        <p:txBody>
          <a:bodyPr wrap="none">
            <a:spAutoFit/>
          </a:bodyPr>
          <a:lstStyle/>
          <a:p>
            <a:pPr algn="ctr">
              <a:lnSpc>
                <a:spcPct val="93000"/>
              </a:lnSpc>
            </a:pPr>
            <a:r>
              <a:rPr lang="en-IN" sz="3000" b="1" i="1" spc="-1" dirty="0" smtClean="0">
                <a:solidFill>
                  <a:schemeClr val="tx2"/>
                </a:solidFill>
                <a:latin typeface="Cambria" panose="02040503050406030204" pitchFamily="18" charset="0"/>
                <a:ea typeface="Cambria" panose="02040503050406030204" pitchFamily="18" charset="0"/>
              </a:rPr>
              <a:t>REITs v/s </a:t>
            </a:r>
            <a:r>
              <a:rPr lang="en-IN" sz="3000" b="1" i="1" spc="-1" dirty="0" err="1" smtClean="0">
                <a:solidFill>
                  <a:schemeClr val="tx2"/>
                </a:solidFill>
                <a:latin typeface="Cambria" panose="02040503050406030204" pitchFamily="18" charset="0"/>
                <a:ea typeface="Cambria" panose="02040503050406030204" pitchFamily="18" charset="0"/>
              </a:rPr>
              <a:t>InvITs</a:t>
            </a:r>
            <a:endParaRPr lang="en-IN" sz="3000" b="1" i="1" spc="-1" dirty="0">
              <a:solidFill>
                <a:schemeClr val="tx2"/>
              </a:solidFill>
              <a:latin typeface="Cambria" panose="02040503050406030204" pitchFamily="18" charset="0"/>
              <a:ea typeface="Cambria" panose="02040503050406030204" pitchFamily="18" charset="0"/>
            </a:endParaRPr>
          </a:p>
        </p:txBody>
      </p:sp>
      <p:grpSp>
        <p:nvGrpSpPr>
          <p:cNvPr id="26" name="Group 25"/>
          <p:cNvGrpSpPr/>
          <p:nvPr/>
        </p:nvGrpSpPr>
        <p:grpSpPr>
          <a:xfrm>
            <a:off x="609600" y="1219200"/>
            <a:ext cx="7923532" cy="5257800"/>
            <a:chOff x="762000" y="1432372"/>
            <a:chExt cx="7343115" cy="3934046"/>
          </a:xfrm>
        </p:grpSpPr>
        <p:sp>
          <p:nvSpPr>
            <p:cNvPr id="7" name="Content Placeholder 3"/>
            <p:cNvSpPr txBox="1"/>
            <p:nvPr/>
          </p:nvSpPr>
          <p:spPr bwMode="auto">
            <a:xfrm>
              <a:off x="762000" y="1900222"/>
              <a:ext cx="1524000" cy="786484"/>
            </a:xfrm>
            <a:prstGeom prst="rect">
              <a:avLst/>
            </a:prstGeom>
            <a:solidFill>
              <a:schemeClr val="accent1">
                <a:lumMod val="75000"/>
              </a:schemeClr>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500" dirty="0" smtClean="0">
                  <a:solidFill>
                    <a:schemeClr val="bg1"/>
                  </a:solidFill>
                  <a:latin typeface="Cambria" panose="02040503050406030204" pitchFamily="18" charset="0"/>
                  <a:ea typeface="Cambria" panose="02040503050406030204" pitchFamily="18" charset="0"/>
                </a:rPr>
                <a:t>Investment </a:t>
              </a:r>
              <a:endParaRPr lang="en-GB" sz="1500" dirty="0" smtClean="0">
                <a:solidFill>
                  <a:schemeClr val="bg1"/>
                </a:solidFill>
                <a:latin typeface="Cambria" panose="02040503050406030204" pitchFamily="18" charset="0"/>
                <a:ea typeface="Cambria" panose="02040503050406030204" pitchFamily="18" charset="0"/>
              </a:endParaRPr>
            </a:p>
            <a:p>
              <a:pPr algn="ctr">
                <a:defRPr/>
              </a:pPr>
              <a:r>
                <a:rPr lang="en-GB" sz="1500" dirty="0" smtClean="0">
                  <a:solidFill>
                    <a:schemeClr val="bg1"/>
                  </a:solidFill>
                  <a:latin typeface="Cambria" panose="02040503050406030204" pitchFamily="18" charset="0"/>
                  <a:ea typeface="Cambria" panose="02040503050406030204" pitchFamily="18" charset="0"/>
                </a:rPr>
                <a:t>&amp; </a:t>
              </a:r>
              <a:endParaRPr lang="en-GB" sz="1500" dirty="0" smtClean="0">
                <a:solidFill>
                  <a:schemeClr val="bg1"/>
                </a:solidFill>
                <a:latin typeface="Cambria" panose="02040503050406030204" pitchFamily="18" charset="0"/>
                <a:ea typeface="Cambria" panose="02040503050406030204" pitchFamily="18" charset="0"/>
              </a:endParaRPr>
            </a:p>
            <a:p>
              <a:pPr algn="ctr">
                <a:defRPr/>
              </a:pPr>
              <a:r>
                <a:rPr lang="en-GB" sz="1500" dirty="0" smtClean="0">
                  <a:solidFill>
                    <a:schemeClr val="bg1"/>
                  </a:solidFill>
                  <a:latin typeface="Cambria" panose="02040503050406030204" pitchFamily="18" charset="0"/>
                  <a:ea typeface="Cambria" panose="02040503050406030204" pitchFamily="18" charset="0"/>
                </a:rPr>
                <a:t>Asset Type</a:t>
              </a:r>
              <a:endParaRPr sz="1500" dirty="0">
                <a:solidFill>
                  <a:schemeClr val="bg1"/>
                </a:solidFill>
                <a:latin typeface="Cambria" panose="02040503050406030204" pitchFamily="18" charset="0"/>
                <a:ea typeface="Cambria" panose="02040503050406030204" pitchFamily="18" charset="0"/>
              </a:endParaRPr>
            </a:p>
          </p:txBody>
        </p:sp>
        <p:sp>
          <p:nvSpPr>
            <p:cNvPr id="8" name="Text Placeholder 2"/>
            <p:cNvSpPr txBox="1"/>
            <p:nvPr/>
          </p:nvSpPr>
          <p:spPr bwMode="auto">
            <a:xfrm>
              <a:off x="2438399" y="1900222"/>
              <a:ext cx="2733015" cy="786484"/>
            </a:xfrm>
            <a:prstGeom prst="rect">
              <a:avLst/>
            </a:prstGeom>
            <a:solidFill>
              <a:schemeClr val="accent1">
                <a:lumMod val="20000"/>
                <a:lumOff val="80000"/>
              </a:schemeClr>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spcBef>
                  <a:spcPts val="500"/>
                </a:spcBef>
                <a:buClr>
                  <a:srgbClr val="000000"/>
                </a:buClr>
                <a:buFont typeface="Wingdings 3" panose="05040102010807070707" pitchFamily="18" charset="2"/>
                <a:buChar char=""/>
                <a:defRPr/>
              </a:pPr>
              <a:r>
                <a:rPr lang="en-US" sz="1200" kern="0" dirty="0" smtClean="0">
                  <a:solidFill>
                    <a:srgbClr val="000000"/>
                  </a:solidFill>
                  <a:latin typeface="Cambria" panose="02040503050406030204" pitchFamily="18" charset="0"/>
                  <a:ea typeface="Cambria" panose="02040503050406030204" pitchFamily="18" charset="0"/>
                </a:rPr>
                <a:t>Investment helps </a:t>
              </a:r>
              <a:r>
                <a:rPr lang="en-US" sz="1200" kern="0" dirty="0">
                  <a:solidFill>
                    <a:srgbClr val="000000"/>
                  </a:solidFill>
                  <a:latin typeface="Cambria" panose="02040503050406030204" pitchFamily="18" charset="0"/>
                  <a:ea typeface="Cambria" panose="02040503050406030204" pitchFamily="18" charset="0"/>
                </a:rPr>
                <a:t>own and operate income-generating real estate </a:t>
              </a:r>
              <a:r>
                <a:rPr lang="en-US" sz="1200" kern="0" dirty="0" smtClean="0">
                  <a:solidFill>
                    <a:srgbClr val="000000"/>
                  </a:solidFill>
                  <a:latin typeface="Cambria" panose="02040503050406030204" pitchFamily="18" charset="0"/>
                  <a:ea typeface="Cambria" panose="02040503050406030204" pitchFamily="18" charset="0"/>
                </a:rPr>
                <a:t>properties </a:t>
              </a:r>
              <a:r>
                <a:rPr lang="en-US" sz="1200" b="0" kern="0" dirty="0" smtClean="0">
                  <a:solidFill>
                    <a:srgbClr val="000000"/>
                  </a:solidFill>
                  <a:latin typeface="Cambria" panose="02040503050406030204" pitchFamily="18" charset="0"/>
                  <a:ea typeface="Cambria" panose="02040503050406030204" pitchFamily="18" charset="0"/>
                </a:rPr>
                <a:t>i.e</a:t>
              </a:r>
              <a:r>
                <a:rPr lang="en-US" sz="1200" kern="0" dirty="0">
                  <a:solidFill>
                    <a:srgbClr val="000000"/>
                  </a:solidFill>
                  <a:latin typeface="Cambria" panose="02040503050406030204" pitchFamily="18" charset="0"/>
                  <a:ea typeface="Cambria" panose="02040503050406030204" pitchFamily="18" charset="0"/>
                </a:rPr>
                <a:t>. warehouses, healthcare </a:t>
              </a:r>
              <a:r>
                <a:rPr lang="en-US" sz="1200" kern="0" dirty="0" smtClean="0">
                  <a:solidFill>
                    <a:srgbClr val="000000"/>
                  </a:solidFill>
                  <a:latin typeface="Cambria" panose="02040503050406030204" pitchFamily="18" charset="0"/>
                  <a:ea typeface="Cambria" panose="02040503050406030204" pitchFamily="18" charset="0"/>
                </a:rPr>
                <a:t>centers, </a:t>
              </a:r>
              <a:r>
                <a:rPr lang="en-US" sz="1200" kern="0" dirty="0">
                  <a:solidFill>
                    <a:srgbClr val="000000"/>
                  </a:solidFill>
                  <a:latin typeface="Cambria" panose="02040503050406030204" pitchFamily="18" charset="0"/>
                  <a:ea typeface="Cambria" panose="02040503050406030204" pitchFamily="18" charset="0"/>
                </a:rPr>
                <a:t>commercial buildings, malls, etc.</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10" name="Text Placeholder 2"/>
            <p:cNvSpPr txBox="1"/>
            <p:nvPr/>
          </p:nvSpPr>
          <p:spPr bwMode="auto">
            <a:xfrm>
              <a:off x="5334000" y="1890697"/>
              <a:ext cx="2771115" cy="796009"/>
            </a:xfrm>
            <a:prstGeom prst="rect">
              <a:avLst/>
            </a:prstGeom>
            <a:solidFill>
              <a:schemeClr val="accent1">
                <a:lumMod val="20000"/>
                <a:lumOff val="80000"/>
              </a:schemeClr>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spcBef>
                  <a:spcPts val="500"/>
                </a:spcBef>
                <a:buClr>
                  <a:srgbClr val="000000"/>
                </a:buClr>
                <a:buFont typeface="Wingdings 3" panose="05040102010807070707" pitchFamily="18" charset="2"/>
                <a:buChar char=""/>
                <a:defRPr/>
              </a:pPr>
              <a:r>
                <a:rPr lang="en-US" sz="1200" kern="0" dirty="0" smtClean="0">
                  <a:solidFill>
                    <a:srgbClr val="000000"/>
                  </a:solidFill>
                  <a:latin typeface="Cambria" panose="02040503050406030204" pitchFamily="18" charset="0"/>
                  <a:ea typeface="Cambria" panose="02040503050406030204" pitchFamily="18" charset="0"/>
                </a:rPr>
                <a:t>Pool </a:t>
              </a:r>
              <a:r>
                <a:rPr lang="en-US" sz="1200" kern="0" dirty="0">
                  <a:solidFill>
                    <a:srgbClr val="000000"/>
                  </a:solidFill>
                  <a:latin typeface="Cambria" panose="02040503050406030204" pitchFamily="18" charset="0"/>
                  <a:ea typeface="Cambria" panose="02040503050406030204" pitchFamily="18" charset="0"/>
                </a:rPr>
                <a:t>money from investors to invest it in assets generating cash </a:t>
              </a:r>
              <a:r>
                <a:rPr lang="en-US" sz="1200" kern="0" dirty="0" smtClean="0">
                  <a:solidFill>
                    <a:srgbClr val="000000"/>
                  </a:solidFill>
                  <a:latin typeface="Cambria" panose="02040503050406030204" pitchFamily="18" charset="0"/>
                  <a:ea typeface="Cambria" panose="02040503050406030204" pitchFamily="18" charset="0"/>
                </a:rPr>
                <a:t>flow i.e. </a:t>
              </a:r>
              <a:r>
                <a:rPr lang="en-US" sz="1200" kern="0" dirty="0">
                  <a:solidFill>
                    <a:srgbClr val="000000"/>
                  </a:solidFill>
                  <a:latin typeface="Cambria" panose="02040503050406030204" pitchFamily="18" charset="0"/>
                  <a:ea typeface="Cambria" panose="02040503050406030204" pitchFamily="18" charset="0"/>
                </a:rPr>
                <a:t>roadways, highways and other high-value infrastructural units</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11" name="Text Placeholder 2"/>
            <p:cNvSpPr txBox="1"/>
            <p:nvPr/>
          </p:nvSpPr>
          <p:spPr bwMode="auto">
            <a:xfrm>
              <a:off x="5323775" y="1432372"/>
              <a:ext cx="2761590" cy="369332"/>
            </a:xfrm>
            <a:prstGeom prst="rect">
              <a:avLst/>
            </a:prstGeom>
            <a:solidFill>
              <a:srgbClr val="002060"/>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500" b="1" dirty="0" err="1" smtClean="0">
                  <a:solidFill>
                    <a:schemeClr val="bg1"/>
                  </a:solidFill>
                  <a:latin typeface="Cambria" panose="02040503050406030204" pitchFamily="18" charset="0"/>
                  <a:ea typeface="Cambria" panose="02040503050406030204" pitchFamily="18" charset="0"/>
                </a:rPr>
                <a:t>InvITs</a:t>
              </a:r>
              <a:endParaRPr lang="en-US" sz="1500" b="1" dirty="0">
                <a:solidFill>
                  <a:schemeClr val="bg1"/>
                </a:solidFill>
                <a:latin typeface="Cambria" panose="02040503050406030204" pitchFamily="18" charset="0"/>
                <a:ea typeface="Cambria" panose="02040503050406030204" pitchFamily="18" charset="0"/>
              </a:endParaRPr>
            </a:p>
          </p:txBody>
        </p:sp>
        <p:sp>
          <p:nvSpPr>
            <p:cNvPr id="12" name="Text Placeholder 2"/>
            <p:cNvSpPr txBox="1"/>
            <p:nvPr/>
          </p:nvSpPr>
          <p:spPr bwMode="auto">
            <a:xfrm>
              <a:off x="2399599" y="1432372"/>
              <a:ext cx="2761590" cy="369332"/>
            </a:xfrm>
            <a:prstGeom prst="rect">
              <a:avLst/>
            </a:prstGeom>
            <a:solidFill>
              <a:srgbClr val="002060"/>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500" b="1" dirty="0">
                  <a:solidFill>
                    <a:schemeClr val="bg1"/>
                  </a:solidFill>
                  <a:latin typeface="Cambria" panose="02040503050406030204" pitchFamily="18" charset="0"/>
                  <a:ea typeface="Cambria" panose="02040503050406030204" pitchFamily="18" charset="0"/>
                </a:rPr>
                <a:t>REITs</a:t>
              </a:r>
              <a:endParaRPr lang="en-US" sz="1500" b="1" dirty="0">
                <a:solidFill>
                  <a:schemeClr val="bg1"/>
                </a:solidFill>
                <a:latin typeface="Cambria" panose="02040503050406030204" pitchFamily="18" charset="0"/>
                <a:ea typeface="Cambria" panose="02040503050406030204" pitchFamily="18" charset="0"/>
              </a:endParaRPr>
            </a:p>
          </p:txBody>
        </p:sp>
        <p:sp>
          <p:nvSpPr>
            <p:cNvPr id="13" name="Content Placeholder 3"/>
            <p:cNvSpPr txBox="1"/>
            <p:nvPr/>
          </p:nvSpPr>
          <p:spPr bwMode="auto">
            <a:xfrm>
              <a:off x="762000" y="2743721"/>
              <a:ext cx="1524000" cy="588264"/>
            </a:xfrm>
            <a:prstGeom prst="rect">
              <a:avLst/>
            </a:prstGeom>
            <a:solidFill>
              <a:schemeClr val="accent1">
                <a:lumMod val="75000"/>
              </a:schemeClr>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500" dirty="0">
                  <a:solidFill>
                    <a:schemeClr val="bg1"/>
                  </a:solidFill>
                  <a:latin typeface="Cambria" panose="02040503050406030204" pitchFamily="18" charset="0"/>
                  <a:ea typeface="Cambria" panose="02040503050406030204" pitchFamily="18" charset="0"/>
                </a:rPr>
                <a:t>Liquidity</a:t>
              </a:r>
              <a:endParaRPr sz="1500" dirty="0">
                <a:solidFill>
                  <a:schemeClr val="bg1"/>
                </a:solidFill>
                <a:latin typeface="Cambria" panose="02040503050406030204" pitchFamily="18" charset="0"/>
                <a:ea typeface="Cambria" panose="02040503050406030204" pitchFamily="18" charset="0"/>
              </a:endParaRPr>
            </a:p>
          </p:txBody>
        </p:sp>
        <p:sp>
          <p:nvSpPr>
            <p:cNvPr id="14" name="Text Placeholder 2"/>
            <p:cNvSpPr txBox="1"/>
            <p:nvPr/>
          </p:nvSpPr>
          <p:spPr bwMode="auto">
            <a:xfrm>
              <a:off x="2438401" y="2743721"/>
              <a:ext cx="2733015" cy="588265"/>
            </a:xfrm>
            <a:prstGeom prst="rect">
              <a:avLst/>
            </a:prstGeom>
            <a:solidFill>
              <a:schemeClr val="accent1">
                <a:lumMod val="20000"/>
                <a:lumOff val="80000"/>
              </a:schemeClr>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spcBef>
                  <a:spcPts val="500"/>
                </a:spcBef>
                <a:buClr>
                  <a:srgbClr val="000000"/>
                </a:buClr>
                <a:buFont typeface="Wingdings 3" panose="05040102010807070707" pitchFamily="18" charset="2"/>
                <a:buChar char=""/>
                <a:defRPr/>
              </a:pPr>
              <a:r>
                <a:rPr lang="en-US" sz="1200" kern="0" dirty="0" smtClean="0">
                  <a:solidFill>
                    <a:srgbClr val="000000"/>
                  </a:solidFill>
                  <a:latin typeface="Cambria" panose="02040503050406030204" pitchFamily="18" charset="0"/>
                  <a:ea typeface="Cambria" panose="02040503050406030204" pitchFamily="18" charset="0"/>
                </a:rPr>
                <a:t>Freely traded on Stock exchanges. The </a:t>
              </a:r>
              <a:r>
                <a:rPr lang="en-US" sz="1200" kern="0" dirty="0">
                  <a:solidFill>
                    <a:srgbClr val="000000"/>
                  </a:solidFill>
                  <a:latin typeface="Cambria" panose="02040503050406030204" pitchFamily="18" charset="0"/>
                  <a:ea typeface="Cambria" panose="02040503050406030204" pitchFamily="18" charset="0"/>
                </a:rPr>
                <a:t>lower unit price and trading </a:t>
              </a:r>
              <a:r>
                <a:rPr lang="en-US" sz="1200" kern="0" dirty="0" smtClean="0">
                  <a:solidFill>
                    <a:srgbClr val="000000"/>
                  </a:solidFill>
                  <a:latin typeface="Cambria" panose="02040503050406030204" pitchFamily="18" charset="0"/>
                  <a:ea typeface="Cambria" panose="02040503050406030204" pitchFamily="18" charset="0"/>
                </a:rPr>
                <a:t>lot size </a:t>
              </a:r>
              <a:r>
                <a:rPr lang="en-US" sz="1200" kern="0" dirty="0">
                  <a:solidFill>
                    <a:srgbClr val="000000"/>
                  </a:solidFill>
                  <a:latin typeface="Cambria" panose="02040503050406030204" pitchFamily="18" charset="0"/>
                  <a:ea typeface="Cambria" panose="02040503050406030204" pitchFamily="18" charset="0"/>
                </a:rPr>
                <a:t>of REITs make it </a:t>
              </a:r>
              <a:r>
                <a:rPr lang="en-US" sz="1200" kern="0" dirty="0" smtClean="0">
                  <a:solidFill>
                    <a:srgbClr val="000000"/>
                  </a:solidFill>
                  <a:latin typeface="Cambria" panose="02040503050406030204" pitchFamily="18" charset="0"/>
                  <a:ea typeface="Cambria" panose="02040503050406030204" pitchFamily="18" charset="0"/>
                </a:rPr>
                <a:t>an attractive </a:t>
              </a:r>
              <a:r>
                <a:rPr lang="en-US" sz="1200" kern="0" dirty="0">
                  <a:solidFill>
                    <a:srgbClr val="000000"/>
                  </a:solidFill>
                  <a:latin typeface="Cambria" panose="02040503050406030204" pitchFamily="18" charset="0"/>
                  <a:ea typeface="Cambria" panose="02040503050406030204" pitchFamily="18" charset="0"/>
                </a:rPr>
                <a:t>option for small </a:t>
              </a:r>
              <a:r>
                <a:rPr lang="en-US" sz="1200" kern="0" dirty="0" smtClean="0">
                  <a:solidFill>
                    <a:srgbClr val="000000"/>
                  </a:solidFill>
                  <a:latin typeface="Cambria" panose="02040503050406030204" pitchFamily="18" charset="0"/>
                  <a:ea typeface="Cambria" panose="02040503050406030204" pitchFamily="18" charset="0"/>
                </a:rPr>
                <a:t>investors.</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15" name="Text Placeholder 2"/>
            <p:cNvSpPr txBox="1"/>
            <p:nvPr/>
          </p:nvSpPr>
          <p:spPr bwMode="auto">
            <a:xfrm>
              <a:off x="5334001" y="2743721"/>
              <a:ext cx="2761590" cy="588265"/>
            </a:xfrm>
            <a:prstGeom prst="rect">
              <a:avLst/>
            </a:prstGeom>
            <a:solidFill>
              <a:schemeClr val="accent1">
                <a:lumMod val="20000"/>
                <a:lumOff val="80000"/>
              </a:schemeClr>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spcBef>
                  <a:spcPts val="500"/>
                </a:spcBef>
                <a:buClr>
                  <a:srgbClr val="000000"/>
                </a:buClr>
                <a:buFont typeface="Wingdings 3" panose="05040102010807070707" pitchFamily="18" charset="2"/>
                <a:buChar char=""/>
                <a:defRPr/>
              </a:pPr>
              <a:r>
                <a:rPr lang="en-US" sz="1200" kern="0" dirty="0">
                  <a:solidFill>
                    <a:srgbClr val="000000"/>
                  </a:solidFill>
                  <a:latin typeface="Cambria" panose="02040503050406030204" pitchFamily="18" charset="0"/>
                  <a:ea typeface="Cambria" panose="02040503050406030204" pitchFamily="18" charset="0"/>
                </a:rPr>
                <a:t>Freely traded on Stock exchanges. It is easy to enter or exit from </a:t>
              </a:r>
              <a:r>
                <a:rPr lang="en-US" sz="1200" kern="0" dirty="0" err="1">
                  <a:solidFill>
                    <a:srgbClr val="000000"/>
                  </a:solidFill>
                  <a:latin typeface="Cambria" panose="02040503050406030204" pitchFamily="18" charset="0"/>
                  <a:ea typeface="Cambria" panose="02040503050406030204" pitchFamily="18" charset="0"/>
                </a:rPr>
                <a:t>InvITs</a:t>
              </a:r>
              <a:r>
                <a:rPr lang="en-US" sz="1200" kern="0" dirty="0">
                  <a:solidFill>
                    <a:srgbClr val="000000"/>
                  </a:solidFill>
                  <a:latin typeface="Cambria" panose="02040503050406030204" pitchFamily="18" charset="0"/>
                  <a:ea typeface="Cambria" panose="02040503050406030204" pitchFamily="18" charset="0"/>
                </a:rPr>
                <a:t>, which directly enhances their liquidity aspect. </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19" name="Content Placeholder 3"/>
            <p:cNvSpPr txBox="1"/>
            <p:nvPr/>
          </p:nvSpPr>
          <p:spPr bwMode="auto">
            <a:xfrm>
              <a:off x="762699" y="3423072"/>
              <a:ext cx="1524000" cy="563212"/>
            </a:xfrm>
            <a:prstGeom prst="rect">
              <a:avLst/>
            </a:prstGeom>
            <a:solidFill>
              <a:schemeClr val="accent1">
                <a:lumMod val="75000"/>
              </a:schemeClr>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500" dirty="0">
                  <a:solidFill>
                    <a:schemeClr val="bg1"/>
                  </a:solidFill>
                  <a:latin typeface="Cambria" panose="02040503050406030204" pitchFamily="18" charset="0"/>
                  <a:ea typeface="Cambria" panose="02040503050406030204" pitchFamily="18" charset="0"/>
                </a:rPr>
                <a:t>Growth prospect</a:t>
              </a:r>
              <a:endParaRPr sz="1500" dirty="0">
                <a:solidFill>
                  <a:schemeClr val="bg1"/>
                </a:solidFill>
                <a:latin typeface="Cambria" panose="02040503050406030204" pitchFamily="18" charset="0"/>
                <a:ea typeface="Cambria" panose="02040503050406030204" pitchFamily="18" charset="0"/>
              </a:endParaRPr>
            </a:p>
          </p:txBody>
        </p:sp>
        <p:sp>
          <p:nvSpPr>
            <p:cNvPr id="20" name="Text Placeholder 2"/>
            <p:cNvSpPr txBox="1"/>
            <p:nvPr/>
          </p:nvSpPr>
          <p:spPr bwMode="auto">
            <a:xfrm>
              <a:off x="2439099" y="3423073"/>
              <a:ext cx="2733015" cy="563212"/>
            </a:xfrm>
            <a:prstGeom prst="rect">
              <a:avLst/>
            </a:prstGeom>
            <a:solidFill>
              <a:schemeClr val="accent1">
                <a:lumMod val="20000"/>
                <a:lumOff val="80000"/>
              </a:schemeClr>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spcBef>
                  <a:spcPts val="500"/>
                </a:spcBef>
                <a:buClr>
                  <a:srgbClr val="000000"/>
                </a:buClr>
                <a:buFont typeface="Wingdings 3" panose="05040102010807070707" pitchFamily="18" charset="2"/>
                <a:buChar char=""/>
                <a:defRPr/>
              </a:pPr>
              <a:r>
                <a:rPr lang="en-US" sz="1200" kern="0" dirty="0" smtClean="0">
                  <a:solidFill>
                    <a:srgbClr val="000000"/>
                  </a:solidFill>
                  <a:latin typeface="Cambria" panose="02040503050406030204" pitchFamily="18" charset="0"/>
                  <a:ea typeface="Cambria" panose="02040503050406030204" pitchFamily="18" charset="0"/>
                </a:rPr>
                <a:t>Growth </a:t>
              </a:r>
              <a:r>
                <a:rPr lang="en-US" sz="1200" kern="0" dirty="0">
                  <a:solidFill>
                    <a:srgbClr val="000000"/>
                  </a:solidFill>
                  <a:latin typeface="Cambria" panose="02040503050406030204" pitchFamily="18" charset="0"/>
                  <a:ea typeface="Cambria" panose="02040503050406030204" pitchFamily="18" charset="0"/>
                </a:rPr>
                <a:t>prospects </a:t>
              </a:r>
              <a:r>
                <a:rPr lang="en-US" sz="1200" kern="0" dirty="0" smtClean="0">
                  <a:solidFill>
                    <a:srgbClr val="000000"/>
                  </a:solidFill>
                  <a:latin typeface="Cambria" panose="02040503050406030204" pitchFamily="18" charset="0"/>
                  <a:ea typeface="Cambria" panose="02040503050406030204" pitchFamily="18" charset="0"/>
                </a:rPr>
                <a:t>rely </a:t>
              </a:r>
              <a:r>
                <a:rPr lang="en-US" sz="1200" kern="0" dirty="0">
                  <a:solidFill>
                    <a:srgbClr val="000000"/>
                  </a:solidFill>
                  <a:latin typeface="Cambria" panose="02040503050406030204" pitchFamily="18" charset="0"/>
                  <a:ea typeface="Cambria" panose="02040503050406030204" pitchFamily="18" charset="0"/>
                </a:rPr>
                <a:t>on the redevelopment /</a:t>
              </a:r>
              <a:r>
                <a:rPr lang="en-US" sz="1200" kern="0" dirty="0" smtClean="0">
                  <a:solidFill>
                    <a:srgbClr val="000000"/>
                  </a:solidFill>
                  <a:latin typeface="Cambria" panose="02040503050406030204" pitchFamily="18" charset="0"/>
                  <a:ea typeface="Cambria" panose="02040503050406030204" pitchFamily="18" charset="0"/>
                </a:rPr>
                <a:t>acquisition </a:t>
              </a:r>
              <a:r>
                <a:rPr lang="en-US" sz="1200" kern="0" dirty="0">
                  <a:solidFill>
                    <a:srgbClr val="000000"/>
                  </a:solidFill>
                  <a:latin typeface="Cambria" panose="02040503050406030204" pitchFamily="18" charset="0"/>
                  <a:ea typeface="Cambria" panose="02040503050406030204" pitchFamily="18" charset="0"/>
                </a:rPr>
                <a:t>of assets</a:t>
              </a:r>
              <a:r>
                <a:rPr lang="en-US" sz="1200" kern="0" dirty="0" smtClean="0">
                  <a:solidFill>
                    <a:srgbClr val="000000"/>
                  </a:solidFill>
                  <a:latin typeface="Cambria" panose="02040503050406030204" pitchFamily="18" charset="0"/>
                  <a:ea typeface="Cambria" panose="02040503050406030204" pitchFamily="18" charset="0"/>
                </a:rPr>
                <a:t>, rent escalations, newly acquired assets, </a:t>
              </a:r>
              <a:r>
                <a:rPr lang="en-US" sz="1200" kern="0" dirty="0">
                  <a:solidFill>
                    <a:srgbClr val="000000"/>
                  </a:solidFill>
                  <a:latin typeface="Cambria" panose="02040503050406030204" pitchFamily="18" charset="0"/>
                  <a:ea typeface="Cambria" panose="02040503050406030204" pitchFamily="18" charset="0"/>
                </a:rPr>
                <a:t>etc.</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21" name="Text Placeholder 2"/>
            <p:cNvSpPr txBox="1"/>
            <p:nvPr/>
          </p:nvSpPr>
          <p:spPr bwMode="auto">
            <a:xfrm>
              <a:off x="5334700" y="3423072"/>
              <a:ext cx="2761590" cy="563212"/>
            </a:xfrm>
            <a:prstGeom prst="rect">
              <a:avLst/>
            </a:prstGeom>
            <a:solidFill>
              <a:schemeClr val="accent1">
                <a:lumMod val="20000"/>
                <a:lumOff val="80000"/>
              </a:schemeClr>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spcBef>
                  <a:spcPts val="500"/>
                </a:spcBef>
                <a:buClr>
                  <a:srgbClr val="000000"/>
                </a:buClr>
                <a:buFont typeface="Wingdings 3" panose="05040102010807070707" pitchFamily="18" charset="2"/>
                <a:buChar char=""/>
                <a:defRPr/>
              </a:pPr>
              <a:r>
                <a:rPr lang="en-US" sz="1200" kern="0" dirty="0">
                  <a:solidFill>
                    <a:srgbClr val="000000"/>
                  </a:solidFill>
                  <a:latin typeface="Cambria" panose="02040503050406030204" pitchFamily="18" charset="0"/>
                  <a:ea typeface="Cambria" panose="02040503050406030204" pitchFamily="18" charset="0"/>
                </a:rPr>
                <a:t>G</a:t>
              </a:r>
              <a:r>
                <a:rPr lang="en-US" sz="1200" kern="0" dirty="0" smtClean="0">
                  <a:solidFill>
                    <a:srgbClr val="000000"/>
                  </a:solidFill>
                  <a:latin typeface="Cambria" panose="02040503050406030204" pitchFamily="18" charset="0"/>
                  <a:ea typeface="Cambria" panose="02040503050406030204" pitchFamily="18" charset="0"/>
                </a:rPr>
                <a:t>rowth </a:t>
              </a:r>
              <a:r>
                <a:rPr lang="en-US" sz="1200" kern="0" dirty="0">
                  <a:solidFill>
                    <a:srgbClr val="000000"/>
                  </a:solidFill>
                  <a:latin typeface="Cambria" panose="02040503050406030204" pitchFamily="18" charset="0"/>
                  <a:ea typeface="Cambria" panose="02040503050406030204" pitchFamily="18" charset="0"/>
                </a:rPr>
                <a:t>prospect depends mainly on the success of acquisition and concession of assets.</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22" name="Content Placeholder 3"/>
            <p:cNvSpPr txBox="1"/>
            <p:nvPr/>
          </p:nvSpPr>
          <p:spPr bwMode="auto">
            <a:xfrm>
              <a:off x="762000" y="4055069"/>
              <a:ext cx="1524000" cy="1311349"/>
            </a:xfrm>
            <a:prstGeom prst="rect">
              <a:avLst/>
            </a:prstGeom>
            <a:solidFill>
              <a:schemeClr val="accent1">
                <a:lumMod val="75000"/>
              </a:schemeClr>
            </a:solidFill>
            <a:ln>
              <a:noFill/>
            </a:ln>
            <a:effectLst/>
          </p:spPr>
          <p:txBody>
            <a:bodyPr vert="horz" wrap="square" lIns="45720" tIns="45720" rIns="45720" bIns="45720"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GB" sz="1500" dirty="0">
                  <a:solidFill>
                    <a:schemeClr val="bg1"/>
                  </a:solidFill>
                  <a:latin typeface="Cambria" panose="02040503050406030204" pitchFamily="18" charset="0"/>
                  <a:ea typeface="Cambria" panose="02040503050406030204" pitchFamily="18" charset="0"/>
                </a:rPr>
                <a:t>Associated </a:t>
              </a:r>
              <a:r>
                <a:rPr lang="en-GB" sz="1500" dirty="0" smtClean="0">
                  <a:solidFill>
                    <a:schemeClr val="bg1"/>
                  </a:solidFill>
                  <a:latin typeface="Cambria" panose="02040503050406030204" pitchFamily="18" charset="0"/>
                  <a:ea typeface="Cambria" panose="02040503050406030204" pitchFamily="18" charset="0"/>
                </a:rPr>
                <a:t>risks </a:t>
              </a:r>
              <a:r>
                <a:rPr lang="en-GB" sz="1100" i="1" dirty="0" smtClean="0">
                  <a:solidFill>
                    <a:schemeClr val="bg1"/>
                  </a:solidFill>
                  <a:latin typeface="Cambria" panose="02040503050406030204" pitchFamily="18" charset="0"/>
                  <a:ea typeface="Cambria" panose="02040503050406030204" pitchFamily="18" charset="0"/>
                </a:rPr>
                <a:t>(not exhaustive)</a:t>
              </a:r>
              <a:endParaRPr sz="1100" i="1" dirty="0">
                <a:solidFill>
                  <a:schemeClr val="bg1"/>
                </a:solidFill>
                <a:latin typeface="Cambria" panose="02040503050406030204" pitchFamily="18" charset="0"/>
                <a:ea typeface="Cambria" panose="02040503050406030204" pitchFamily="18" charset="0"/>
              </a:endParaRPr>
            </a:p>
          </p:txBody>
        </p:sp>
        <p:sp>
          <p:nvSpPr>
            <p:cNvPr id="23" name="Text Placeholder 2"/>
            <p:cNvSpPr txBox="1"/>
            <p:nvPr/>
          </p:nvSpPr>
          <p:spPr bwMode="auto">
            <a:xfrm>
              <a:off x="2438401" y="4055069"/>
              <a:ext cx="2733015" cy="1311349"/>
            </a:xfrm>
            <a:prstGeom prst="rect">
              <a:avLst/>
            </a:prstGeom>
            <a:solidFill>
              <a:schemeClr val="accent1">
                <a:lumMod val="20000"/>
                <a:lumOff val="80000"/>
              </a:schemeClr>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spcBef>
                  <a:spcPts val="500"/>
                </a:spcBef>
                <a:buClr>
                  <a:srgbClr val="000000"/>
                </a:buClr>
                <a:buFont typeface="Wingdings 3" panose="05040102010807070707" pitchFamily="18" charset="2"/>
                <a:buChar char=""/>
                <a:defRPr/>
              </a:pPr>
              <a:r>
                <a:rPr lang="en-US" sz="1200" kern="0" dirty="0" smtClean="0">
                  <a:solidFill>
                    <a:srgbClr val="000000"/>
                  </a:solidFill>
                  <a:latin typeface="Cambria" panose="02040503050406030204" pitchFamily="18" charset="0"/>
                  <a:ea typeface="Cambria" panose="02040503050406030204" pitchFamily="18" charset="0"/>
                </a:rPr>
                <a:t>Acquisition of asset could </a:t>
              </a:r>
              <a:r>
                <a:rPr lang="en-US" sz="1200" kern="0" dirty="0">
                  <a:solidFill>
                    <a:srgbClr val="000000"/>
                  </a:solidFill>
                  <a:latin typeface="Cambria" panose="02040503050406030204" pitchFamily="18" charset="0"/>
                  <a:ea typeface="Cambria" panose="02040503050406030204" pitchFamily="18" charset="0"/>
                </a:rPr>
                <a:t>materially and </a:t>
              </a:r>
              <a:r>
                <a:rPr lang="en-US" sz="1200" kern="0" dirty="0" smtClean="0">
                  <a:solidFill>
                    <a:srgbClr val="000000"/>
                  </a:solidFill>
                  <a:latin typeface="Cambria" panose="02040503050406030204" pitchFamily="18" charset="0"/>
                  <a:ea typeface="Cambria" panose="02040503050406030204" pitchFamily="18" charset="0"/>
                </a:rPr>
                <a:t>adversely affect business</a:t>
              </a:r>
              <a:r>
                <a:rPr lang="en-US" sz="1200" kern="0" dirty="0">
                  <a:solidFill>
                    <a:srgbClr val="000000"/>
                  </a:solidFill>
                  <a:latin typeface="Cambria" panose="02040503050406030204" pitchFamily="18" charset="0"/>
                  <a:ea typeface="Cambria" panose="02040503050406030204" pitchFamily="18" charset="0"/>
                </a:rPr>
                <a:t>, financial condition or results of </a:t>
              </a:r>
              <a:r>
                <a:rPr lang="en-US" sz="1200" kern="0" dirty="0" smtClean="0">
                  <a:solidFill>
                    <a:srgbClr val="000000"/>
                  </a:solidFill>
                  <a:latin typeface="Cambria" panose="02040503050406030204" pitchFamily="18" charset="0"/>
                  <a:ea typeface="Cambria" panose="02040503050406030204" pitchFamily="18" charset="0"/>
                </a:rPr>
                <a:t>operations of REITs</a:t>
              </a:r>
              <a:endParaRPr lang="en-US" sz="1200" kern="0" dirty="0" smtClean="0">
                <a:solidFill>
                  <a:srgbClr val="000000"/>
                </a:solidFill>
                <a:latin typeface="Cambria" panose="02040503050406030204" pitchFamily="18" charset="0"/>
                <a:ea typeface="Cambria" panose="02040503050406030204" pitchFamily="18" charset="0"/>
              </a:endParaRPr>
            </a:p>
            <a:p>
              <a:pPr marL="228600" indent="-228600">
                <a:spcBef>
                  <a:spcPts val="500"/>
                </a:spcBef>
                <a:buClr>
                  <a:srgbClr val="000000"/>
                </a:buClr>
                <a:buFont typeface="Wingdings 3" panose="05040102010807070707" pitchFamily="18" charset="2"/>
                <a:buChar char=""/>
                <a:defRPr/>
              </a:pPr>
              <a:r>
                <a:rPr lang="en-US" sz="1200" kern="0" dirty="0" smtClean="0">
                  <a:solidFill>
                    <a:srgbClr val="000000"/>
                  </a:solidFill>
                  <a:latin typeface="Cambria" panose="02040503050406030204" pitchFamily="18" charset="0"/>
                  <a:ea typeface="Cambria" panose="02040503050406030204" pitchFamily="18" charset="0"/>
                </a:rPr>
                <a:t>Risk associated with separation </a:t>
              </a:r>
              <a:r>
                <a:rPr lang="en-US" sz="1200" kern="0" dirty="0">
                  <a:solidFill>
                    <a:srgbClr val="000000"/>
                  </a:solidFill>
                  <a:latin typeface="Cambria" panose="02040503050406030204" pitchFamily="18" charset="0"/>
                  <a:ea typeface="Cambria" panose="02040503050406030204" pitchFamily="18" charset="0"/>
                </a:rPr>
                <a:t>of economic interest from control or the </a:t>
              </a:r>
              <a:r>
                <a:rPr lang="en-US" sz="1200" kern="0" dirty="0" smtClean="0">
                  <a:solidFill>
                    <a:srgbClr val="000000"/>
                  </a:solidFill>
                  <a:latin typeface="Cambria" panose="02040503050406030204" pitchFamily="18" charset="0"/>
                  <a:ea typeface="Cambria" panose="02040503050406030204" pitchFamily="18" charset="0"/>
                </a:rPr>
                <a:t>incurrence of </a:t>
              </a:r>
              <a:r>
                <a:rPr lang="en-US" sz="1200" kern="0" dirty="0">
                  <a:solidFill>
                    <a:srgbClr val="000000"/>
                  </a:solidFill>
                  <a:latin typeface="Cambria" panose="02040503050406030204" pitchFamily="18" charset="0"/>
                  <a:ea typeface="Cambria" panose="02040503050406030204" pitchFamily="18" charset="0"/>
                </a:rPr>
                <a:t>debt at multiple levels within an organizational </a:t>
              </a:r>
              <a:r>
                <a:rPr lang="en-US" sz="1200" kern="0" dirty="0" smtClean="0">
                  <a:solidFill>
                    <a:srgbClr val="000000"/>
                  </a:solidFill>
                  <a:latin typeface="Cambria" panose="02040503050406030204" pitchFamily="18" charset="0"/>
                  <a:ea typeface="Cambria" panose="02040503050406030204" pitchFamily="18" charset="0"/>
                </a:rPr>
                <a:t>structure of REITs</a:t>
              </a:r>
              <a:endParaRPr lang="en-US" sz="1200" b="0" kern="0" dirty="0">
                <a:solidFill>
                  <a:srgbClr val="000000"/>
                </a:solidFill>
                <a:latin typeface="Cambria" panose="02040503050406030204" pitchFamily="18" charset="0"/>
                <a:ea typeface="Cambria" panose="02040503050406030204" pitchFamily="18" charset="0"/>
              </a:endParaRPr>
            </a:p>
          </p:txBody>
        </p:sp>
        <p:sp>
          <p:nvSpPr>
            <p:cNvPr id="25" name="Text Placeholder 2"/>
            <p:cNvSpPr txBox="1"/>
            <p:nvPr/>
          </p:nvSpPr>
          <p:spPr bwMode="auto">
            <a:xfrm>
              <a:off x="5353049" y="4055069"/>
              <a:ext cx="2733015" cy="1311349"/>
            </a:xfrm>
            <a:prstGeom prst="rect">
              <a:avLst/>
            </a:prstGeom>
            <a:solidFill>
              <a:schemeClr val="accent1">
                <a:lumMod val="20000"/>
                <a:lumOff val="80000"/>
              </a:schemeClr>
            </a:solidFill>
            <a:ln>
              <a:noFill/>
            </a:ln>
            <a:effectLst/>
          </p:spPr>
          <p:txBody>
            <a:bodyPr vert="horz" wrap="square" lIns="27432" tIns="27432" rIns="27432" bIns="27432" numCol="1" anchor="ctr"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spcBef>
                  <a:spcPts val="500"/>
                </a:spcBef>
                <a:buClr>
                  <a:srgbClr val="000000"/>
                </a:buClr>
                <a:buFont typeface="Wingdings 3" panose="05040102010807070707" pitchFamily="18" charset="2"/>
                <a:buChar char=""/>
                <a:defRPr/>
              </a:pPr>
              <a:r>
                <a:rPr lang="en-US" sz="1200" kern="0" dirty="0" smtClean="0">
                  <a:solidFill>
                    <a:srgbClr val="000000"/>
                  </a:solidFill>
                  <a:latin typeface="Cambria" panose="02040503050406030204" pitchFamily="18" charset="0"/>
                  <a:ea typeface="Cambria" panose="02040503050406030204" pitchFamily="18" charset="0"/>
                </a:rPr>
                <a:t>Any </a:t>
              </a:r>
              <a:r>
                <a:rPr lang="en-US" sz="1200" kern="0" dirty="0">
                  <a:solidFill>
                    <a:srgbClr val="000000"/>
                  </a:solidFill>
                  <a:latin typeface="Cambria" panose="02040503050406030204" pitchFamily="18" charset="0"/>
                  <a:ea typeface="Cambria" panose="02040503050406030204" pitchFamily="18" charset="0"/>
                </a:rPr>
                <a:t>changes to current </a:t>
              </a:r>
              <a:r>
                <a:rPr lang="en-US" sz="1200" kern="0" dirty="0" smtClean="0">
                  <a:solidFill>
                    <a:srgbClr val="000000"/>
                  </a:solidFill>
                  <a:latin typeface="Cambria" panose="02040503050406030204" pitchFamily="18" charset="0"/>
                  <a:ea typeface="Cambria" panose="02040503050406030204" pitchFamily="18" charset="0"/>
                </a:rPr>
                <a:t>policies </a:t>
              </a:r>
              <a:r>
                <a:rPr lang="en-US" sz="1200" kern="0" dirty="0">
                  <a:solidFill>
                    <a:srgbClr val="000000"/>
                  </a:solidFill>
                  <a:latin typeface="Cambria" panose="02040503050406030204" pitchFamily="18" charset="0"/>
                  <a:ea typeface="Cambria" panose="02040503050406030204" pitchFamily="18" charset="0"/>
                </a:rPr>
                <a:t>or modifications of </a:t>
              </a:r>
              <a:r>
                <a:rPr lang="en-US" sz="1200" kern="0" dirty="0" smtClean="0">
                  <a:solidFill>
                    <a:srgbClr val="000000"/>
                  </a:solidFill>
                  <a:latin typeface="Cambria" panose="02040503050406030204" pitchFamily="18" charset="0"/>
                  <a:ea typeface="Cambria" panose="02040503050406030204" pitchFamily="18" charset="0"/>
                </a:rPr>
                <a:t>any standards </a:t>
              </a:r>
              <a:r>
                <a:rPr lang="en-US" sz="1200" kern="0" dirty="0">
                  <a:solidFill>
                    <a:srgbClr val="000000"/>
                  </a:solidFill>
                  <a:latin typeface="Cambria" panose="02040503050406030204" pitchFamily="18" charset="0"/>
                  <a:ea typeface="Cambria" panose="02040503050406030204" pitchFamily="18" charset="0"/>
                </a:rPr>
                <a:t>by regulatory </a:t>
              </a:r>
              <a:r>
                <a:rPr lang="en-US" sz="1200" kern="0" dirty="0" smtClean="0">
                  <a:solidFill>
                    <a:srgbClr val="000000"/>
                  </a:solidFill>
                  <a:latin typeface="Cambria" panose="02040503050406030204" pitchFamily="18" charset="0"/>
                  <a:ea typeface="Cambria" panose="02040503050406030204" pitchFamily="18" charset="0"/>
                </a:rPr>
                <a:t>authorities could </a:t>
              </a:r>
              <a:r>
                <a:rPr lang="en-US" sz="1200" kern="0" dirty="0">
                  <a:solidFill>
                    <a:srgbClr val="000000"/>
                  </a:solidFill>
                  <a:latin typeface="Cambria" panose="02040503050406030204" pitchFamily="18" charset="0"/>
                  <a:ea typeface="Cambria" panose="02040503050406030204" pitchFamily="18" charset="0"/>
                </a:rPr>
                <a:t>have a material adverse effect on </a:t>
              </a:r>
              <a:r>
                <a:rPr lang="en-US" sz="1200" kern="0" dirty="0" smtClean="0">
                  <a:solidFill>
                    <a:srgbClr val="000000"/>
                  </a:solidFill>
                  <a:latin typeface="Cambria" panose="02040503050406030204" pitchFamily="18" charset="0"/>
                  <a:ea typeface="Cambria" panose="02040503050406030204" pitchFamily="18" charset="0"/>
                </a:rPr>
                <a:t>business</a:t>
              </a:r>
              <a:r>
                <a:rPr lang="en-US" sz="1200" kern="0" dirty="0">
                  <a:solidFill>
                    <a:srgbClr val="000000"/>
                  </a:solidFill>
                  <a:latin typeface="Cambria" panose="02040503050406030204" pitchFamily="18" charset="0"/>
                  <a:ea typeface="Cambria" panose="02040503050406030204" pitchFamily="18" charset="0"/>
                </a:rPr>
                <a:t>, prospects, financial condition, results </a:t>
              </a:r>
              <a:r>
                <a:rPr lang="en-US" sz="1200" kern="0" dirty="0" smtClean="0">
                  <a:solidFill>
                    <a:srgbClr val="000000"/>
                  </a:solidFill>
                  <a:latin typeface="Cambria" panose="02040503050406030204" pitchFamily="18" charset="0"/>
                  <a:ea typeface="Cambria" panose="02040503050406030204" pitchFamily="18" charset="0"/>
                </a:rPr>
                <a:t>of operations </a:t>
              </a:r>
              <a:r>
                <a:rPr lang="en-US" sz="1200" kern="0" dirty="0">
                  <a:solidFill>
                    <a:srgbClr val="000000"/>
                  </a:solidFill>
                  <a:latin typeface="Cambria" panose="02040503050406030204" pitchFamily="18" charset="0"/>
                  <a:ea typeface="Cambria" panose="02040503050406030204" pitchFamily="18" charset="0"/>
                </a:rPr>
                <a:t>and cash </a:t>
              </a:r>
              <a:r>
                <a:rPr lang="en-US" sz="1200" kern="0" dirty="0" smtClean="0">
                  <a:solidFill>
                    <a:srgbClr val="000000"/>
                  </a:solidFill>
                  <a:latin typeface="Cambria" panose="02040503050406030204" pitchFamily="18" charset="0"/>
                  <a:ea typeface="Cambria" panose="02040503050406030204" pitchFamily="18" charset="0"/>
                </a:rPr>
                <a:t>flow in </a:t>
              </a:r>
              <a:r>
                <a:rPr lang="en-US" sz="1200" kern="0" dirty="0" err="1" smtClean="0">
                  <a:solidFill>
                    <a:srgbClr val="000000"/>
                  </a:solidFill>
                  <a:latin typeface="Cambria" panose="02040503050406030204" pitchFamily="18" charset="0"/>
                  <a:ea typeface="Cambria" panose="02040503050406030204" pitchFamily="18" charset="0"/>
                </a:rPr>
                <a:t>InvITs</a:t>
              </a:r>
              <a:endParaRPr lang="en-US" sz="1200" kern="0" dirty="0" smtClean="0">
                <a:solidFill>
                  <a:srgbClr val="000000"/>
                </a:solidFill>
                <a:latin typeface="Cambria" panose="02040503050406030204" pitchFamily="18" charset="0"/>
                <a:ea typeface="Cambria" panose="02040503050406030204" pitchFamily="18" charset="0"/>
              </a:endParaRPr>
            </a:p>
            <a:p>
              <a:pPr marL="228600" indent="-228600">
                <a:spcBef>
                  <a:spcPts val="500"/>
                </a:spcBef>
                <a:buClr>
                  <a:srgbClr val="000000"/>
                </a:buClr>
                <a:buFont typeface="Wingdings 3" panose="05040102010807070707" pitchFamily="18" charset="2"/>
                <a:buChar char=""/>
                <a:defRPr/>
              </a:pPr>
              <a:r>
                <a:rPr lang="en-US" sz="1200" b="0" kern="0" dirty="0" smtClean="0">
                  <a:solidFill>
                    <a:srgbClr val="000000"/>
                  </a:solidFill>
                  <a:latin typeface="Cambria" panose="02040503050406030204" pitchFamily="18" charset="0"/>
                  <a:ea typeface="Cambria" panose="02040503050406030204" pitchFamily="18" charset="0"/>
                </a:rPr>
                <a:t>Location </a:t>
              </a:r>
              <a:r>
                <a:rPr lang="en-US" sz="1200" kern="0" dirty="0">
                  <a:solidFill>
                    <a:srgbClr val="000000"/>
                  </a:solidFill>
                  <a:latin typeface="Cambria" panose="02040503050406030204" pitchFamily="18" charset="0"/>
                  <a:ea typeface="Cambria" panose="02040503050406030204" pitchFamily="18" charset="0"/>
                </a:rPr>
                <a:t>risk for a particular </a:t>
              </a:r>
              <a:r>
                <a:rPr lang="en-US" sz="1200" kern="0" dirty="0" smtClean="0">
                  <a:solidFill>
                    <a:srgbClr val="000000"/>
                  </a:solidFill>
                  <a:latin typeface="Cambria" panose="02040503050406030204" pitchFamily="18" charset="0"/>
                  <a:ea typeface="Cambria" panose="02040503050406030204" pitchFamily="18" charset="0"/>
                </a:rPr>
                <a:t>geographical location including territory laws, regulation and other rules</a:t>
              </a:r>
              <a:endParaRPr lang="en-US" sz="1200" b="0" kern="0" dirty="0">
                <a:solidFill>
                  <a:srgbClr val="000000"/>
                </a:solidFill>
                <a:latin typeface="Cambria" panose="02040503050406030204" pitchFamily="18" charset="0"/>
                <a:ea typeface="Cambria" panose="02040503050406030204" pitchFamily="18" charset="0"/>
              </a:endParaRPr>
            </a:p>
          </p:txBody>
        </p:sp>
      </p:grpSp>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exagon 8"/>
          <p:cNvSpPr/>
          <p:nvPr/>
        </p:nvSpPr>
        <p:spPr>
          <a:xfrm>
            <a:off x="3098006" y="2514600"/>
            <a:ext cx="739490" cy="637168"/>
          </a:xfrm>
          <a:prstGeom prst="hexagon">
            <a:avLst>
              <a:gd name="adj" fmla="val 28900"/>
              <a:gd name="vf" fmla="val 11547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graphicFrame>
        <p:nvGraphicFramePr>
          <p:cNvPr id="8" name="Diagram 7"/>
          <p:cNvGraphicFramePr/>
          <p:nvPr/>
        </p:nvGraphicFramePr>
        <p:xfrm>
          <a:off x="723900" y="1600200"/>
          <a:ext cx="7239000" cy="477996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4" name="Title 1"/>
          <p:cNvSpPr txBox="1"/>
          <p:nvPr/>
        </p:nvSpPr>
        <p:spPr>
          <a:xfrm>
            <a:off x="457200" y="396876"/>
            <a:ext cx="7772400" cy="715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500" b="1" dirty="0" smtClean="0">
                <a:solidFill>
                  <a:schemeClr val="tx2"/>
                </a:solidFill>
                <a:latin typeface="Cambria" panose="02040503050406030204" pitchFamily="18" charset="0"/>
                <a:ea typeface="Cambria" panose="02040503050406030204" pitchFamily="18" charset="0"/>
              </a:rPr>
              <a:t>Risks associated with </a:t>
            </a:r>
            <a:r>
              <a:rPr lang="en-GB" sz="2500" b="1" dirty="0" err="1" smtClean="0">
                <a:solidFill>
                  <a:schemeClr val="tx2"/>
                </a:solidFill>
                <a:latin typeface="Cambria" panose="02040503050406030204" pitchFamily="18" charset="0"/>
                <a:ea typeface="Cambria" panose="02040503050406030204" pitchFamily="18" charset="0"/>
              </a:rPr>
              <a:t>InvIT’s</a:t>
            </a:r>
            <a:r>
              <a:rPr lang="en-GB" sz="2500" b="1" dirty="0" smtClean="0">
                <a:solidFill>
                  <a:schemeClr val="tx2"/>
                </a:solidFill>
                <a:latin typeface="Cambria" panose="02040503050406030204" pitchFamily="18" charset="0"/>
                <a:ea typeface="Cambria" panose="02040503050406030204" pitchFamily="18" charset="0"/>
              </a:rPr>
              <a:t>/REIT’s</a:t>
            </a:r>
            <a:endParaRPr lang="en-GB" sz="2500" b="1" dirty="0">
              <a:solidFill>
                <a:schemeClr val="tx2"/>
              </a:solidFill>
              <a:latin typeface="Cambria" panose="02040503050406030204" pitchFamily="18" charset="0"/>
              <a:ea typeface="Cambria" panose="02040503050406030204" pitchFamily="18" charset="0"/>
            </a:endParaRPr>
          </a:p>
        </p:txBody>
      </p:sp>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43937" y="762000"/>
            <a:ext cx="2779928" cy="630942"/>
          </a:xfrm>
          <a:prstGeom prst="rect">
            <a:avLst/>
          </a:prstGeom>
        </p:spPr>
        <p:txBody>
          <a:bodyPr wrap="none">
            <a:spAutoFit/>
          </a:bodyPr>
          <a:lstStyle/>
          <a:p>
            <a:pPr algn="ctr"/>
            <a:r>
              <a:rPr lang="en-US" sz="3500" b="1" dirty="0"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DISCLAIMER</a:t>
            </a:r>
            <a:endParaRPr lang="en-US" sz="3500" b="1" dirty="0">
              <a:ln w="10541" cmpd="sng">
                <a:solidFill>
                  <a:schemeClr val="accent1">
                    <a:shade val="88000"/>
                    <a:satMod val="110000"/>
                  </a:schemeClr>
                </a:solidFill>
                <a:prstDash val="solid"/>
              </a:ln>
              <a:latin typeface="Cambria" panose="02040503050406030204" pitchFamily="18" charset="0"/>
              <a:ea typeface="Cambria" panose="02040503050406030204" pitchFamily="18" charset="0"/>
            </a:endParaRPr>
          </a:p>
        </p:txBody>
      </p:sp>
      <p:sp>
        <p:nvSpPr>
          <p:cNvPr id="5" name="Rectangle 4"/>
          <p:cNvSpPr/>
          <p:nvPr/>
        </p:nvSpPr>
        <p:spPr>
          <a:xfrm>
            <a:off x="685800" y="2122051"/>
            <a:ext cx="7696200" cy="2308324"/>
          </a:xfrm>
          <a:prstGeom prst="rect">
            <a:avLst/>
          </a:prstGeom>
        </p:spPr>
        <p:txBody>
          <a:bodyPr wrap="square">
            <a:spAutoFit/>
          </a:bodyPr>
          <a:lstStyle/>
          <a:p>
            <a:pPr marL="285750" indent="-285750">
              <a:buFont typeface="Arial" panose="020B0604020202020204" pitchFamily="34" charset="0"/>
              <a:buChar char="•"/>
            </a:pPr>
            <a:r>
              <a:rPr lang="en-US" sz="1600" dirty="0">
                <a:latin typeface="Cambria" panose="02040503050406030204" pitchFamily="18" charset="0"/>
                <a:ea typeface="Cambria" panose="02040503050406030204" pitchFamily="18" charset="0"/>
              </a:rPr>
              <a:t>The content of this presentation is only for the purpose </a:t>
            </a:r>
            <a:r>
              <a:rPr lang="en-US" sz="1600" dirty="0" smtClean="0">
                <a:latin typeface="Cambria" panose="02040503050406030204" pitchFamily="18" charset="0"/>
                <a:ea typeface="Cambria" panose="02040503050406030204" pitchFamily="18" charset="0"/>
              </a:rPr>
              <a:t>of education </a:t>
            </a:r>
            <a:r>
              <a:rPr lang="en-US" sz="1600" dirty="0">
                <a:latin typeface="Cambria" panose="02040503050406030204" pitchFamily="18" charset="0"/>
                <a:ea typeface="Cambria" panose="02040503050406030204" pitchFamily="18" charset="0"/>
              </a:rPr>
              <a:t>and not to </a:t>
            </a:r>
            <a:r>
              <a:rPr lang="en-US" sz="1600" dirty="0" smtClean="0">
                <a:latin typeface="Cambria" panose="02040503050406030204" pitchFamily="18" charset="0"/>
                <a:ea typeface="Cambria" panose="02040503050406030204" pitchFamily="18" charset="0"/>
              </a:rPr>
              <a:t>be construed </a:t>
            </a:r>
            <a:r>
              <a:rPr lang="en-US" sz="1600" dirty="0">
                <a:latin typeface="Cambria" panose="02040503050406030204" pitchFamily="18" charset="0"/>
                <a:ea typeface="Cambria" panose="02040503050406030204" pitchFamily="18" charset="0"/>
              </a:rPr>
              <a:t>as an investment </a:t>
            </a:r>
            <a:r>
              <a:rPr lang="en-US" sz="1600" dirty="0" smtClean="0">
                <a:latin typeface="Cambria" panose="02040503050406030204" pitchFamily="18" charset="0"/>
                <a:ea typeface="Cambria" panose="02040503050406030204" pitchFamily="18" charset="0"/>
              </a:rPr>
              <a:t>advice. Please </a:t>
            </a:r>
            <a:r>
              <a:rPr lang="en-US" sz="1600" dirty="0">
                <a:latin typeface="Cambria" panose="02040503050406030204" pitchFamily="18" charset="0"/>
                <a:ea typeface="Cambria" panose="02040503050406030204" pitchFamily="18" charset="0"/>
              </a:rPr>
              <a:t>consult your financial advisor before acting on it</a:t>
            </a:r>
            <a:r>
              <a:rPr lang="en-US" sz="1600" dirty="0" smtClean="0">
                <a:latin typeface="Cambria" panose="02040503050406030204" pitchFamily="18" charset="0"/>
                <a:ea typeface="Cambria" panose="02040503050406030204" pitchFamily="18" charset="0"/>
              </a:rPr>
              <a:t>.</a:t>
            </a:r>
            <a:endParaRPr lang="en-US" sz="1600" dirty="0" smtClean="0">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endParaRPr lang="en-US" sz="1600" dirty="0">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en-US" sz="1600" dirty="0">
                <a:latin typeface="Cambria" panose="02040503050406030204" pitchFamily="18" charset="0"/>
                <a:ea typeface="Cambria" panose="02040503050406030204" pitchFamily="18" charset="0"/>
              </a:rPr>
              <a:t>Registration Status: </a:t>
            </a:r>
            <a:r>
              <a:rPr lang="en-US" sz="1600" b="1" dirty="0">
                <a:latin typeface="Cambria" panose="02040503050406030204" pitchFamily="18" charset="0"/>
                <a:ea typeface="Cambria" panose="02040503050406030204" pitchFamily="18" charset="0"/>
              </a:rPr>
              <a:t>We are not SEBI Registered </a:t>
            </a:r>
            <a:r>
              <a:rPr lang="en-US" sz="1600" b="1" dirty="0" smtClean="0">
                <a:latin typeface="Cambria" panose="02040503050406030204" pitchFamily="18" charset="0"/>
                <a:ea typeface="Cambria" panose="02040503050406030204" pitchFamily="18" charset="0"/>
              </a:rPr>
              <a:t>Investment Advisors</a:t>
            </a:r>
            <a:endParaRPr lang="en-US" sz="1600" b="1" dirty="0" smtClean="0">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endParaRPr lang="en-US" sz="1600" b="1" dirty="0">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en-US" sz="1600" b="1" dirty="0" smtClean="0">
                <a:latin typeface="Cambria" panose="02040503050406030204" pitchFamily="18" charset="0"/>
                <a:ea typeface="Cambria" panose="02040503050406030204" pitchFamily="18" charset="0"/>
              </a:rPr>
              <a:t>This PRESENTATION is only meant </a:t>
            </a:r>
            <a:r>
              <a:rPr lang="en-US" sz="1600" b="1" dirty="0">
                <a:latin typeface="Cambria" panose="02040503050406030204" pitchFamily="18" charset="0"/>
                <a:ea typeface="Cambria" panose="02040503050406030204" pitchFamily="18" charset="0"/>
              </a:rPr>
              <a:t>for education </a:t>
            </a:r>
            <a:r>
              <a:rPr lang="en-US" sz="1600" b="1" dirty="0" smtClean="0">
                <a:latin typeface="Cambria" panose="02040503050406030204" pitchFamily="18" charset="0"/>
                <a:ea typeface="Cambria" panose="02040503050406030204" pitchFamily="18" charset="0"/>
              </a:rPr>
              <a:t>purpose</a:t>
            </a:r>
            <a:r>
              <a:rPr lang="en-US" sz="1600" dirty="0" smtClean="0">
                <a:latin typeface="Cambria" panose="02040503050406030204" pitchFamily="18" charset="0"/>
                <a:ea typeface="Cambria" panose="02040503050406030204" pitchFamily="18" charset="0"/>
              </a:rPr>
              <a:t> </a:t>
            </a:r>
            <a:r>
              <a:rPr lang="en-US" sz="1600" dirty="0">
                <a:latin typeface="Cambria" panose="02040503050406030204" pitchFamily="18" charset="0"/>
                <a:ea typeface="Cambria" panose="02040503050406030204" pitchFamily="18" charset="0"/>
              </a:rPr>
              <a:t>and nothing </a:t>
            </a:r>
            <a:r>
              <a:rPr lang="en-US" sz="1600" dirty="0" smtClean="0">
                <a:latin typeface="Cambria" panose="02040503050406030204" pitchFamily="18" charset="0"/>
                <a:ea typeface="Cambria" panose="02040503050406030204" pitchFamily="18" charset="0"/>
              </a:rPr>
              <a:t>should constitute as </a:t>
            </a:r>
            <a:r>
              <a:rPr lang="en-US" sz="1600" dirty="0">
                <a:latin typeface="Cambria" panose="02040503050406030204" pitchFamily="18" charset="0"/>
                <a:ea typeface="Cambria" panose="02040503050406030204" pitchFamily="18" charset="0"/>
              </a:rPr>
              <a:t>an </a:t>
            </a:r>
            <a:r>
              <a:rPr lang="en-US" sz="1600" dirty="0" smtClean="0">
                <a:latin typeface="Cambria" panose="02040503050406030204" pitchFamily="18" charset="0"/>
                <a:ea typeface="Cambria" panose="02040503050406030204" pitchFamily="18" charset="0"/>
              </a:rPr>
              <a:t>investment advice</a:t>
            </a:r>
            <a:r>
              <a:rPr lang="en-US" sz="1600" dirty="0">
                <a:latin typeface="Cambria" panose="02040503050406030204" pitchFamily="18" charset="0"/>
                <a:ea typeface="Cambria" panose="02040503050406030204" pitchFamily="18" charset="0"/>
              </a:rPr>
              <a:t>.</a:t>
            </a:r>
            <a:endParaRPr lang="en-US" sz="1600" b="1" dirty="0" smtClean="0">
              <a:solidFill>
                <a:schemeClr val="accent1"/>
              </a:solidFill>
              <a:latin typeface="Cambria" panose="02040503050406030204" pitchFamily="18" charset="0"/>
              <a:ea typeface="Cambria" panose="02040503050406030204" pitchFamily="18" charset="0"/>
            </a:endParaRPr>
          </a:p>
          <a:p>
            <a:pPr algn="just"/>
            <a:endParaRPr lang="en-US" sz="1600" b="1" dirty="0">
              <a:solidFill>
                <a:schemeClr val="accent1"/>
              </a:solidFill>
              <a:latin typeface="Cambria" panose="02040503050406030204" pitchFamily="18" charset="0"/>
              <a:ea typeface="Cambria" panose="02040503050406030204" pitchFamily="18" charset="0"/>
            </a:endParaRPr>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nvSpPr>
        <p:spPr>
          <a:xfrm>
            <a:off x="914400" y="1828800"/>
            <a:ext cx="7086600" cy="4114800"/>
          </a:xfrm>
          <a:prstGeom prst="rect">
            <a:avLst/>
          </a:prstGeom>
          <a:noFill/>
          <a:ln>
            <a:solidFill>
              <a:schemeClr val="bg1"/>
            </a:solidFill>
            <a:bevel/>
          </a:ln>
          <a:effectLst>
            <a:innerShdw blurRad="63500" dist="50800" dir="18900000">
              <a:prstClr val="black">
                <a:alpha val="50000"/>
              </a:prstClr>
            </a:innerShdw>
          </a:effectLst>
          <a:scene3d>
            <a:camera prst="orthographicFront"/>
            <a:lightRig rig="threePt" dir="t">
              <a:rot lat="0" lon="0" rev="0"/>
            </a:lightRig>
          </a:scene3d>
          <a:sp3d extrusionH="76200" contourW="12700" prstMaterial="matte">
            <a:bevelT w="63500"/>
            <a:bevelB w="63500"/>
            <a:extrusionClr>
              <a:schemeClr val="tx2"/>
            </a:extrusionClr>
            <a:contourClr>
              <a:schemeClr val="tx1"/>
            </a:contourClr>
          </a:sp3d>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ctr">
              <a:lnSpc>
                <a:spcPct val="100000"/>
              </a:lnSpc>
              <a:spcBef>
                <a:spcPts val="0"/>
              </a:spcBef>
            </a:pPr>
            <a:r>
              <a:rPr lang="en-GB" sz="1800" dirty="0" smtClean="0">
                <a:solidFill>
                  <a:schemeClr val="tx2"/>
                </a:solidFill>
                <a:latin typeface="Cambria" panose="02040503050406030204" pitchFamily="18" charset="0"/>
                <a:ea typeface="Cambria" panose="02040503050406030204" pitchFamily="18" charset="0"/>
              </a:rPr>
              <a:t>Website: </a:t>
            </a:r>
            <a:r>
              <a:rPr lang="en-GB" sz="1800" dirty="0" smtClean="0">
                <a:solidFill>
                  <a:schemeClr val="tx2"/>
                </a:solidFill>
                <a:latin typeface="Cambria" panose="02040503050406030204" pitchFamily="18" charset="0"/>
                <a:ea typeface="Cambria" panose="02040503050406030204" pitchFamily="18" charset="0"/>
                <a:hlinkClick r:id="rId1"/>
              </a:rPr>
              <a:t>www.prssb.com</a:t>
            </a:r>
            <a:endParaRPr lang="en-GB" sz="1800" dirty="0" smtClean="0">
              <a:solidFill>
                <a:schemeClr val="tx2"/>
              </a:solidFill>
              <a:latin typeface="Cambria" panose="02040503050406030204" pitchFamily="18" charset="0"/>
              <a:ea typeface="Cambria" panose="02040503050406030204" pitchFamily="18" charset="0"/>
            </a:endParaRPr>
          </a:p>
          <a:p>
            <a:pPr algn="ctr">
              <a:lnSpc>
                <a:spcPct val="100000"/>
              </a:lnSpc>
              <a:spcBef>
                <a:spcPts val="0"/>
              </a:spcBef>
            </a:pPr>
            <a:endParaRPr lang="en-GB" sz="1800" dirty="0" smtClean="0">
              <a:solidFill>
                <a:schemeClr val="tx2"/>
              </a:solidFill>
              <a:latin typeface="Cambria" panose="02040503050406030204" pitchFamily="18" charset="0"/>
              <a:ea typeface="Cambria" panose="02040503050406030204" pitchFamily="18" charset="0"/>
            </a:endParaRPr>
          </a:p>
          <a:p>
            <a:pPr algn="ctr">
              <a:lnSpc>
                <a:spcPct val="100000"/>
              </a:lnSpc>
              <a:spcBef>
                <a:spcPts val="0"/>
              </a:spcBef>
            </a:pPr>
            <a:r>
              <a:rPr lang="en-GB" sz="1800" dirty="0" smtClean="0">
                <a:solidFill>
                  <a:schemeClr val="tx2"/>
                </a:solidFill>
                <a:latin typeface="Cambria" panose="02040503050406030204" pitchFamily="18" charset="0"/>
                <a:ea typeface="Cambria" panose="02040503050406030204" pitchFamily="18" charset="0"/>
              </a:rPr>
              <a:t>Email</a:t>
            </a:r>
            <a:r>
              <a:rPr lang="en-GB" sz="1800" dirty="0">
                <a:solidFill>
                  <a:schemeClr val="tx2"/>
                </a:solidFill>
                <a:latin typeface="Cambria" panose="02040503050406030204" pitchFamily="18" charset="0"/>
                <a:ea typeface="Cambria" panose="02040503050406030204" pitchFamily="18" charset="0"/>
              </a:rPr>
              <a:t>:  </a:t>
            </a:r>
            <a:r>
              <a:rPr lang="en-GB" sz="1800" dirty="0" smtClean="0">
                <a:solidFill>
                  <a:schemeClr val="tx2"/>
                </a:solidFill>
                <a:latin typeface="Cambria" panose="02040503050406030204" pitchFamily="18" charset="0"/>
                <a:ea typeface="Cambria" panose="02040503050406030204" pitchFamily="18" charset="0"/>
                <a:hlinkClick r:id="rId2"/>
              </a:rPr>
              <a:t>info@prssb.com</a:t>
            </a:r>
            <a:endParaRPr lang="en-GB" sz="1800" dirty="0">
              <a:solidFill>
                <a:schemeClr val="tx2"/>
              </a:solidFill>
              <a:latin typeface="Cambria" panose="02040503050406030204" pitchFamily="18" charset="0"/>
              <a:ea typeface="Cambria" panose="02040503050406030204" pitchFamily="18" charset="0"/>
            </a:endParaRPr>
          </a:p>
          <a:p>
            <a:pPr marL="0" indent="0" algn="ctr">
              <a:lnSpc>
                <a:spcPct val="100000"/>
              </a:lnSpc>
              <a:spcBef>
                <a:spcPts val="0"/>
              </a:spcBef>
              <a:buNone/>
            </a:pPr>
            <a:endParaRPr lang="en-GB" sz="1800" dirty="0">
              <a:solidFill>
                <a:schemeClr val="tx2"/>
              </a:solidFill>
              <a:latin typeface="Cambria" panose="02040503050406030204" pitchFamily="18" charset="0"/>
              <a:ea typeface="Cambria" panose="02040503050406030204" pitchFamily="18" charset="0"/>
            </a:endParaRPr>
          </a:p>
          <a:p>
            <a:pPr algn="ctr">
              <a:lnSpc>
                <a:spcPct val="100000"/>
              </a:lnSpc>
              <a:spcBef>
                <a:spcPts val="0"/>
              </a:spcBef>
            </a:pPr>
            <a:r>
              <a:rPr lang="en-GB" sz="1800" dirty="0">
                <a:solidFill>
                  <a:schemeClr val="tx2"/>
                </a:solidFill>
                <a:latin typeface="Cambria" panose="02040503050406030204" pitchFamily="18" charset="0"/>
                <a:ea typeface="Cambria" panose="02040503050406030204" pitchFamily="18" charset="0"/>
              </a:rPr>
              <a:t>Board line: 079-26553700 | 079-66302700</a:t>
            </a:r>
            <a:endParaRPr lang="en-GB" sz="1800" dirty="0">
              <a:solidFill>
                <a:schemeClr val="tx2"/>
              </a:solidFill>
              <a:latin typeface="Cambria" panose="02040503050406030204" pitchFamily="18" charset="0"/>
              <a:ea typeface="Cambria" panose="02040503050406030204" pitchFamily="18" charset="0"/>
            </a:endParaRPr>
          </a:p>
          <a:p>
            <a:pPr algn="ctr">
              <a:lnSpc>
                <a:spcPct val="100000"/>
              </a:lnSpc>
              <a:spcBef>
                <a:spcPts val="0"/>
              </a:spcBef>
            </a:pPr>
            <a:endParaRPr lang="en-GB" sz="1800" dirty="0">
              <a:solidFill>
                <a:schemeClr val="tx2"/>
              </a:solidFill>
              <a:latin typeface="Cambria" panose="02040503050406030204" pitchFamily="18" charset="0"/>
              <a:ea typeface="Cambria" panose="02040503050406030204" pitchFamily="18" charset="0"/>
            </a:endParaRPr>
          </a:p>
          <a:p>
            <a:pPr algn="ctr">
              <a:lnSpc>
                <a:spcPct val="100000"/>
              </a:lnSpc>
              <a:spcBef>
                <a:spcPts val="0"/>
              </a:spcBef>
            </a:pPr>
            <a:r>
              <a:rPr lang="en-GB" sz="1800" dirty="0">
                <a:solidFill>
                  <a:schemeClr val="tx2"/>
                </a:solidFill>
                <a:latin typeface="Cambria" panose="02040503050406030204" pitchFamily="18" charset="0"/>
                <a:ea typeface="Cambria" panose="02040503050406030204" pitchFamily="18" charset="0"/>
              </a:rPr>
              <a:t>Address: “Sakar-1”, 5</a:t>
            </a:r>
            <a:r>
              <a:rPr lang="en-GB" sz="1800" baseline="30000" dirty="0">
                <a:solidFill>
                  <a:schemeClr val="tx2"/>
                </a:solidFill>
                <a:latin typeface="Cambria" panose="02040503050406030204" pitchFamily="18" charset="0"/>
                <a:ea typeface="Cambria" panose="02040503050406030204" pitchFamily="18" charset="0"/>
              </a:rPr>
              <a:t>th</a:t>
            </a:r>
            <a:r>
              <a:rPr lang="en-GB" sz="1800" dirty="0">
                <a:solidFill>
                  <a:schemeClr val="tx2"/>
                </a:solidFill>
                <a:latin typeface="Cambria" panose="02040503050406030204" pitchFamily="18" charset="0"/>
                <a:ea typeface="Cambria" panose="02040503050406030204" pitchFamily="18" charset="0"/>
              </a:rPr>
              <a:t> Floor, Opp. Gandhigram Railway Station, Navrangpura, Ahmedabad – 380 009 </a:t>
            </a:r>
            <a:endParaRPr lang="en-GB" sz="1800" dirty="0" smtClean="0">
              <a:solidFill>
                <a:schemeClr val="tx2"/>
              </a:solidFill>
              <a:latin typeface="Cambria" panose="02040503050406030204" pitchFamily="18" charset="0"/>
              <a:ea typeface="Cambria" panose="02040503050406030204" pitchFamily="18" charset="0"/>
            </a:endParaRPr>
          </a:p>
          <a:p>
            <a:pPr algn="ctr">
              <a:lnSpc>
                <a:spcPct val="100000"/>
              </a:lnSpc>
              <a:spcBef>
                <a:spcPts val="0"/>
              </a:spcBef>
            </a:pPr>
            <a:endParaRPr lang="en-GB" sz="1800" dirty="0">
              <a:solidFill>
                <a:schemeClr val="tx2"/>
              </a:solidFill>
              <a:latin typeface="Cambria" panose="02040503050406030204" pitchFamily="18" charset="0"/>
              <a:ea typeface="Cambria" panose="02040503050406030204" pitchFamily="18" charset="0"/>
            </a:endParaRPr>
          </a:p>
          <a:p>
            <a:pPr algn="ctr">
              <a:lnSpc>
                <a:spcPct val="100000"/>
              </a:lnSpc>
              <a:spcBef>
                <a:spcPts val="0"/>
              </a:spcBef>
            </a:pPr>
            <a:r>
              <a:rPr lang="en-GB" sz="1800" dirty="0" smtClean="0">
                <a:solidFill>
                  <a:schemeClr val="tx2"/>
                </a:solidFill>
                <a:latin typeface="Cambria" panose="02040503050406030204" pitchFamily="18" charset="0"/>
                <a:ea typeface="Cambria" panose="02040503050406030204" pitchFamily="18" charset="0"/>
              </a:rPr>
              <a:t>Follow us on:</a:t>
            </a:r>
            <a:endParaRPr lang="en-GB" sz="1800" dirty="0" smtClean="0">
              <a:solidFill>
                <a:schemeClr val="tx2"/>
              </a:solidFill>
              <a:latin typeface="Cambria" panose="02040503050406030204" pitchFamily="18" charset="0"/>
              <a:ea typeface="Cambria" panose="02040503050406030204" pitchFamily="18" charset="0"/>
            </a:endParaRPr>
          </a:p>
          <a:p>
            <a:pPr algn="ctr">
              <a:lnSpc>
                <a:spcPct val="100000"/>
              </a:lnSpc>
              <a:spcBef>
                <a:spcPts val="0"/>
              </a:spcBef>
            </a:pPr>
            <a:endParaRPr lang="en-GB" dirty="0">
              <a:solidFill>
                <a:schemeClr val="tx2"/>
              </a:solidFill>
              <a:latin typeface="Cambria" panose="02040503050406030204" pitchFamily="18" charset="0"/>
              <a:ea typeface="Cambria" panose="02040503050406030204" pitchFamily="18" charset="0"/>
            </a:endParaRPr>
          </a:p>
        </p:txBody>
      </p:sp>
      <p:grpSp>
        <p:nvGrpSpPr>
          <p:cNvPr id="7" name="Group 6"/>
          <p:cNvGrpSpPr/>
          <p:nvPr/>
        </p:nvGrpSpPr>
        <p:grpSpPr>
          <a:xfrm>
            <a:off x="3025994" y="5301154"/>
            <a:ext cx="3005345" cy="358267"/>
            <a:chOff x="72705" y="6384580"/>
            <a:chExt cx="3005345" cy="358267"/>
          </a:xfrm>
        </p:grpSpPr>
        <p:pic>
          <p:nvPicPr>
            <p:cNvPr id="8" name="Picture 7">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05" y="6384580"/>
              <a:ext cx="309762" cy="327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6480" y="6384580"/>
              <a:ext cx="316922" cy="334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07171" y="6388755"/>
              <a:ext cx="301859" cy="318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30"/>
            <p:cNvSpPr txBox="1"/>
            <p:nvPr/>
          </p:nvSpPr>
          <p:spPr>
            <a:xfrm>
              <a:off x="1915655" y="6419682"/>
              <a:ext cx="1162395" cy="3231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IN" sz="1200" dirty="0">
                  <a:latin typeface="Cambria" panose="02040503050406030204" pitchFamily="18" charset="0"/>
                  <a:ea typeface="Cambria" panose="02040503050406030204" pitchFamily="18" charset="0"/>
                </a:rPr>
                <a:t>/  </a:t>
              </a:r>
              <a:r>
                <a:rPr lang="en-IN" sz="1500" b="1" dirty="0" err="1">
                  <a:solidFill>
                    <a:schemeClr val="tx2"/>
                  </a:solidFill>
                  <a:latin typeface="Cambria" panose="02040503050406030204" pitchFamily="18" charset="0"/>
                  <a:ea typeface="Cambria" panose="02040503050406030204" pitchFamily="18" charset="0"/>
                </a:rPr>
                <a:t>prssbltd</a:t>
              </a:r>
              <a:endParaRPr lang="en-GB" sz="1500" b="1" dirty="0">
                <a:solidFill>
                  <a:schemeClr val="tx2"/>
                </a:solidFill>
                <a:latin typeface="Cambria" panose="02040503050406030204" pitchFamily="18" charset="0"/>
                <a:ea typeface="Cambria" panose="02040503050406030204" pitchFamily="18" charset="0"/>
              </a:endParaRPr>
            </a:p>
          </p:txBody>
        </p:sp>
        <p:pic>
          <p:nvPicPr>
            <p:cNvPr id="12" name="Picture 11" descr="C:\Users\rushabh\Desktop\Logos\instagram.png">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210615" y="6384580"/>
              <a:ext cx="327245" cy="32724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C:\Users\rushabh\Desktop\Logos\youtube.png">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615289" y="6391475"/>
              <a:ext cx="316175" cy="316175"/>
            </a:xfrm>
            <a:prstGeom prst="rect">
              <a:avLst/>
            </a:prstGeom>
            <a:noFill/>
            <a:extLst>
              <a:ext uri="{909E8E84-426E-40DD-AFC4-6F175D3DCCD1}">
                <a14:hiddenFill xmlns:a14="http://schemas.microsoft.com/office/drawing/2010/main">
                  <a:solidFill>
                    <a:srgbClr val="FFFFFF"/>
                  </a:solidFill>
                </a14:hiddenFill>
              </a:ext>
            </a:extLst>
          </p:spPr>
        </p:pic>
      </p:grpSp>
      <p:pic>
        <p:nvPicPr>
          <p:cNvPr id="14" name="Picture 13"/>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sp>
        <p:nvSpPr>
          <p:cNvPr id="2" name="Rectangle 1"/>
          <p:cNvSpPr/>
          <p:nvPr/>
        </p:nvSpPr>
        <p:spPr>
          <a:xfrm>
            <a:off x="1447800" y="685800"/>
            <a:ext cx="5943600" cy="861774"/>
          </a:xfrm>
          <a:prstGeom prst="rect">
            <a:avLst/>
          </a:prstGeom>
        </p:spPr>
        <p:txBody>
          <a:bodyPr wrap="square">
            <a:spAutoFit/>
          </a:bodyPr>
          <a:lstStyle/>
          <a:p>
            <a:pPr algn="ctr"/>
            <a:r>
              <a:rPr lang="en-US" sz="2500" dirty="0"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To know more </a:t>
            </a:r>
            <a:r>
              <a:rPr lang="en-US" sz="2500" dirty="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on </a:t>
            </a:r>
            <a:r>
              <a:rPr lang="en-US" sz="2500" dirty="0" err="1"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InvITs</a:t>
            </a:r>
            <a:r>
              <a:rPr lang="en-US" sz="2500" dirty="0"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 </a:t>
            </a:r>
            <a:r>
              <a:rPr lang="en-US" sz="2500" dirty="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 </a:t>
            </a:r>
            <a:r>
              <a:rPr lang="en-US" sz="2500" dirty="0"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REITs, </a:t>
            </a:r>
            <a:endParaRPr lang="en-US" sz="2500" dirty="0">
              <a:ln w="10541" cmpd="sng">
                <a:solidFill>
                  <a:schemeClr val="accent1">
                    <a:shade val="88000"/>
                    <a:satMod val="110000"/>
                  </a:schemeClr>
                </a:solidFill>
                <a:prstDash val="solid"/>
              </a:ln>
              <a:latin typeface="Cambria" panose="02040503050406030204" pitchFamily="18" charset="0"/>
              <a:ea typeface="Cambria" panose="02040503050406030204" pitchFamily="18" charset="0"/>
            </a:endParaRPr>
          </a:p>
          <a:p>
            <a:pPr algn="ctr"/>
            <a:r>
              <a:rPr lang="en-US" sz="2500" dirty="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contact on below </a:t>
            </a:r>
            <a:r>
              <a:rPr lang="en-US" sz="2500" dirty="0"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mentioned details:-</a:t>
            </a:r>
            <a:endParaRPr lang="en-US" sz="2500" dirty="0">
              <a:ln w="10541" cmpd="sng">
                <a:solidFill>
                  <a:schemeClr val="accent1">
                    <a:shade val="88000"/>
                    <a:satMod val="110000"/>
                  </a:schemeClr>
                </a:solidFill>
                <a:prstDash val="solid"/>
              </a:ln>
              <a:latin typeface="Cambria" panose="02040503050406030204" pitchFamily="18" charset="0"/>
              <a:ea typeface="Cambria" panose="02040503050406030204" pitchFamily="18"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2025" y="2590800"/>
            <a:ext cx="7086600" cy="1094146"/>
          </a:xfrm>
          <a:prstGeom prst="rect">
            <a:avLst/>
          </a:prstGeom>
        </p:spPr>
        <p:txBody>
          <a:bodyPr wrap="square">
            <a:spAutoFit/>
          </a:bodyPr>
          <a:lstStyle/>
          <a:p>
            <a:pPr algn="ctr">
              <a:lnSpc>
                <a:spcPct val="93000"/>
              </a:lnSpc>
            </a:pPr>
            <a:r>
              <a:rPr lang="en-IN" sz="7000" b="1" spc="-1" dirty="0" smtClean="0">
                <a:solidFill>
                  <a:schemeClr val="tx2"/>
                </a:solidFill>
                <a:latin typeface="+mj-lt"/>
                <a:ea typeface="Cambria" panose="02040503050406030204" pitchFamily="18" charset="0"/>
              </a:rPr>
              <a:t>THANK YOU</a:t>
            </a:r>
            <a:endParaRPr lang="en-IN" sz="7000" b="1" spc="-1" dirty="0">
              <a:solidFill>
                <a:schemeClr val="tx2"/>
              </a:solidFill>
              <a:latin typeface="+mj-lt"/>
              <a:ea typeface="Cambria" panose="02040503050406030204" pitchFamily="18" charset="0"/>
            </a:endParaRPr>
          </a:p>
        </p:txBody>
      </p:sp>
      <p:pic>
        <p:nvPicPr>
          <p:cNvPr id="3" name="Picture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sp>
        <p:nvSpPr>
          <p:cNvPr id="2" name="Slide Number Placeholder 1"/>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945" y="762000"/>
            <a:ext cx="7065910" cy="1169551"/>
          </a:xfrm>
          <a:prstGeom prst="rect">
            <a:avLst/>
          </a:prstGeom>
        </p:spPr>
        <p:txBody>
          <a:bodyPr wrap="none">
            <a:spAutoFit/>
          </a:bodyPr>
          <a:lstStyle/>
          <a:p>
            <a:pPr algn="ctr"/>
            <a:r>
              <a:rPr lang="en-US" sz="3500" b="1" dirty="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Infrastructure Investment Trusts </a:t>
            </a:r>
            <a:endParaRPr lang="en-US" sz="3500" b="1" dirty="0"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endParaRPr>
          </a:p>
          <a:p>
            <a:pPr algn="ctr"/>
            <a:r>
              <a:rPr lang="en-US" sz="3500" b="1" dirty="0"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a:t>
            </a:r>
            <a:r>
              <a:rPr lang="en-US" sz="3500" b="1" dirty="0" err="1">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InVIT</a:t>
            </a:r>
            <a:r>
              <a:rPr lang="en-US" sz="3500" b="1" dirty="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a:t>
            </a:r>
            <a:endParaRPr lang="en-US" sz="3500" b="1" dirty="0">
              <a:ln w="10541" cmpd="sng">
                <a:solidFill>
                  <a:schemeClr val="accent1">
                    <a:shade val="88000"/>
                    <a:satMod val="110000"/>
                  </a:schemeClr>
                </a:solidFill>
                <a:prstDash val="solid"/>
              </a:ln>
              <a:latin typeface="Cambria" panose="02040503050406030204" pitchFamily="18" charset="0"/>
              <a:ea typeface="Cambria" panose="02040503050406030204" pitchFamily="18" charset="0"/>
            </a:endParaRPr>
          </a:p>
        </p:txBody>
      </p:sp>
      <p:sp>
        <p:nvSpPr>
          <p:cNvPr id="5" name="Rectangle 4"/>
          <p:cNvSpPr/>
          <p:nvPr/>
        </p:nvSpPr>
        <p:spPr>
          <a:xfrm>
            <a:off x="685800" y="2122051"/>
            <a:ext cx="7696200" cy="2169825"/>
          </a:xfrm>
          <a:prstGeom prst="rect">
            <a:avLst/>
          </a:prstGeom>
        </p:spPr>
        <p:txBody>
          <a:bodyPr wrap="square">
            <a:spAutoFit/>
          </a:bodyPr>
          <a:lstStyle/>
          <a:p>
            <a:pPr marL="285750" indent="-285750" algn="just">
              <a:buFont typeface="Arial" panose="020B0604020202020204" pitchFamily="34" charset="0"/>
              <a:buChar char="•"/>
            </a:pPr>
            <a:r>
              <a:rPr lang="en-US" sz="1500" b="1" dirty="0">
                <a:solidFill>
                  <a:schemeClr val="accent1"/>
                </a:solidFill>
                <a:latin typeface="Cambria" panose="02040503050406030204" pitchFamily="18" charset="0"/>
                <a:ea typeface="Cambria" panose="02040503050406030204" pitchFamily="18" charset="0"/>
              </a:rPr>
              <a:t>Infrastructure Investment Trusts or </a:t>
            </a:r>
            <a:r>
              <a:rPr lang="en-US" sz="1500" b="1" dirty="0" err="1">
                <a:solidFill>
                  <a:schemeClr val="accent1"/>
                </a:solidFill>
                <a:latin typeface="Cambria" panose="02040503050406030204" pitchFamily="18" charset="0"/>
                <a:ea typeface="Cambria" panose="02040503050406030204" pitchFamily="18" charset="0"/>
              </a:rPr>
              <a:t>InvITs</a:t>
            </a:r>
            <a:r>
              <a:rPr lang="en-US" sz="1500" b="1" dirty="0">
                <a:solidFill>
                  <a:schemeClr val="accent1"/>
                </a:solidFill>
                <a:latin typeface="Cambria" panose="02040503050406030204" pitchFamily="18" charset="0"/>
                <a:ea typeface="Cambria" panose="02040503050406030204" pitchFamily="18" charset="0"/>
              </a:rPr>
              <a:t> are also like mutual funds that pool money from investors that own and operate operational infrastructure assets like highways, roads, pipelines, warehouses, power plants, etc. </a:t>
            </a:r>
            <a:endParaRPr lang="en-US" sz="1500" b="1" dirty="0" smtClean="0">
              <a:solidFill>
                <a:schemeClr val="accent1"/>
              </a:solidFill>
              <a:latin typeface="Cambria" panose="02040503050406030204" pitchFamily="18" charset="0"/>
              <a:ea typeface="Cambria" panose="02040503050406030204" pitchFamily="18" charset="0"/>
            </a:endParaRPr>
          </a:p>
          <a:p>
            <a:pPr marL="285750" indent="-285750" algn="just">
              <a:buFont typeface="Arial" panose="020B0604020202020204" pitchFamily="34" charset="0"/>
              <a:buChar char="•"/>
            </a:pPr>
            <a:endParaRPr lang="en-US" sz="1500" b="1" dirty="0" smtClean="0">
              <a:solidFill>
                <a:schemeClr val="accent1"/>
              </a:solidFill>
              <a:latin typeface="Cambria" panose="02040503050406030204" pitchFamily="18" charset="0"/>
              <a:ea typeface="Cambria" panose="02040503050406030204" pitchFamily="18" charset="0"/>
            </a:endParaRPr>
          </a:p>
          <a:p>
            <a:pPr marL="285750" indent="-285750" algn="just">
              <a:buFont typeface="Arial" panose="020B0604020202020204" pitchFamily="34" charset="0"/>
              <a:buChar char="•"/>
            </a:pPr>
            <a:r>
              <a:rPr lang="en-US" sz="1500" b="1" dirty="0" err="1">
                <a:solidFill>
                  <a:schemeClr val="accent1"/>
                </a:solidFill>
                <a:latin typeface="Cambria" panose="02040503050406030204" pitchFamily="18" charset="0"/>
                <a:ea typeface="Cambria" panose="02040503050406030204" pitchFamily="18" charset="0"/>
              </a:rPr>
              <a:t>InvITs</a:t>
            </a:r>
            <a:r>
              <a:rPr lang="en-US" sz="1500" b="1" dirty="0">
                <a:solidFill>
                  <a:schemeClr val="accent1"/>
                </a:solidFill>
                <a:latin typeface="Cambria" panose="02040503050406030204" pitchFamily="18" charset="0"/>
                <a:ea typeface="Cambria" panose="02040503050406030204" pitchFamily="18" charset="0"/>
              </a:rPr>
              <a:t> aim to provide stable long term cash flows to its unitholders; suited for long term capital such as Pension Funds and Insurance </a:t>
            </a:r>
            <a:r>
              <a:rPr lang="en-US" sz="1500" b="1" dirty="0" smtClean="0">
                <a:solidFill>
                  <a:schemeClr val="accent1"/>
                </a:solidFill>
                <a:latin typeface="Cambria" panose="02040503050406030204" pitchFamily="18" charset="0"/>
                <a:ea typeface="Cambria" panose="02040503050406030204" pitchFamily="18" charset="0"/>
              </a:rPr>
              <a:t>Companies as well as retail investors.</a:t>
            </a:r>
            <a:endParaRPr lang="en-US" sz="1500" b="1" dirty="0" smtClean="0">
              <a:solidFill>
                <a:schemeClr val="accent1"/>
              </a:solidFill>
              <a:latin typeface="Cambria" panose="02040503050406030204" pitchFamily="18" charset="0"/>
              <a:ea typeface="Cambria" panose="02040503050406030204" pitchFamily="18" charset="0"/>
            </a:endParaRPr>
          </a:p>
          <a:p>
            <a:pPr marL="285750" indent="-285750" algn="just">
              <a:buFont typeface="Arial" panose="020B0604020202020204" pitchFamily="34" charset="0"/>
              <a:buChar char="•"/>
            </a:pPr>
            <a:endParaRPr lang="en-US" sz="1500" b="1" dirty="0" smtClean="0">
              <a:solidFill>
                <a:schemeClr val="accent1"/>
              </a:solidFill>
              <a:latin typeface="Cambria" panose="02040503050406030204" pitchFamily="18" charset="0"/>
              <a:ea typeface="Cambria" panose="02040503050406030204" pitchFamily="18" charset="0"/>
            </a:endParaRPr>
          </a:p>
          <a:p>
            <a:pPr algn="just"/>
            <a:endParaRPr lang="en-US" sz="1500" b="1" dirty="0">
              <a:solidFill>
                <a:schemeClr val="accent1"/>
              </a:solidFill>
              <a:latin typeface="Cambria" panose="02040503050406030204" pitchFamily="18" charset="0"/>
              <a:ea typeface="Cambria" panose="02040503050406030204" pitchFamily="18" charset="0"/>
            </a:endParaRPr>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3886200"/>
            <a:ext cx="5486400" cy="2933700"/>
          </a:xfrm>
          <a:prstGeom prst="rect">
            <a:avLst/>
          </a:prstGeom>
        </p:spPr>
      </p:pic>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2590800"/>
            <a:ext cx="3886200" cy="3276600"/>
          </a:xfrm>
        </p:spPr>
        <p:txBody>
          <a:bodyPr>
            <a:normAutofit/>
          </a:bodyPr>
          <a:lstStyle/>
          <a:p>
            <a:pPr algn="just"/>
            <a:r>
              <a:rPr lang="en-US" sz="1500" b="1" dirty="0">
                <a:solidFill>
                  <a:schemeClr val="accent1"/>
                </a:solidFill>
                <a:latin typeface="Cambria" panose="02040503050406030204" pitchFamily="18" charset="0"/>
                <a:ea typeface="Cambria" panose="02040503050406030204" pitchFamily="18" charset="0"/>
              </a:rPr>
              <a:t>Real Estate Investment Trusts or REITs are investment trusts (like mutual funds) that own and operate real estate properties generating regular income and capital appreciation on their investments</a:t>
            </a:r>
            <a:r>
              <a:rPr lang="en-US" sz="1500" b="1" dirty="0" smtClean="0">
                <a:solidFill>
                  <a:schemeClr val="accent1"/>
                </a:solidFill>
                <a:latin typeface="Cambria" panose="02040503050406030204" pitchFamily="18" charset="0"/>
                <a:ea typeface="Cambria" panose="02040503050406030204" pitchFamily="18" charset="0"/>
              </a:rPr>
              <a:t>. </a:t>
            </a:r>
            <a:endParaRPr lang="en-US" sz="1500" b="1" dirty="0" smtClean="0">
              <a:solidFill>
                <a:schemeClr val="accent1"/>
              </a:solidFill>
              <a:latin typeface="Cambria" panose="02040503050406030204" pitchFamily="18" charset="0"/>
              <a:ea typeface="Cambria" panose="02040503050406030204" pitchFamily="18" charset="0"/>
            </a:endParaRPr>
          </a:p>
          <a:p>
            <a:pPr algn="just"/>
            <a:endParaRPr lang="en-US" sz="1500" b="1" dirty="0">
              <a:solidFill>
                <a:schemeClr val="accent1"/>
              </a:solidFill>
              <a:latin typeface="Cambria" panose="02040503050406030204" pitchFamily="18" charset="0"/>
              <a:ea typeface="Cambria" panose="02040503050406030204" pitchFamily="18" charset="0"/>
            </a:endParaRPr>
          </a:p>
          <a:p>
            <a:pPr algn="just"/>
            <a:r>
              <a:rPr lang="en-US" sz="1500" b="1" dirty="0" smtClean="0">
                <a:solidFill>
                  <a:schemeClr val="accent1"/>
                </a:solidFill>
                <a:latin typeface="Cambria" panose="02040503050406030204" pitchFamily="18" charset="0"/>
                <a:ea typeface="Cambria" panose="02040503050406030204" pitchFamily="18" charset="0"/>
              </a:rPr>
              <a:t>They </a:t>
            </a:r>
            <a:r>
              <a:rPr lang="en-US" sz="1500" b="1" dirty="0">
                <a:solidFill>
                  <a:schemeClr val="accent1"/>
                </a:solidFill>
                <a:latin typeface="Cambria" panose="02040503050406030204" pitchFamily="18" charset="0"/>
                <a:ea typeface="Cambria" panose="02040503050406030204" pitchFamily="18" charset="0"/>
              </a:rPr>
              <a:t>pool funds from investors offering them a liquid way of entering the real estate market while helping them diversify their portfolio and earn regular income plus long-term capital appreciation</a:t>
            </a:r>
            <a:r>
              <a:rPr lang="en-US" sz="1500" b="1" dirty="0" smtClean="0">
                <a:solidFill>
                  <a:schemeClr val="accent1"/>
                </a:solidFill>
                <a:latin typeface="Cambria" panose="02040503050406030204" pitchFamily="18" charset="0"/>
                <a:ea typeface="Cambria" panose="02040503050406030204" pitchFamily="18" charset="0"/>
              </a:rPr>
              <a:t>.</a:t>
            </a:r>
            <a:endParaRPr lang="en-GB" sz="1500" b="1" dirty="0">
              <a:solidFill>
                <a:schemeClr val="accent1"/>
              </a:solidFill>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sp>
        <p:nvSpPr>
          <p:cNvPr id="6" name="Rectangle 5"/>
          <p:cNvSpPr/>
          <p:nvPr/>
        </p:nvSpPr>
        <p:spPr>
          <a:xfrm>
            <a:off x="1114425" y="990600"/>
            <a:ext cx="6705600" cy="1169551"/>
          </a:xfrm>
          <a:prstGeom prst="rect">
            <a:avLst/>
          </a:prstGeom>
          <a:noFill/>
        </p:spPr>
        <p:txBody>
          <a:bodyPr wrap="square" lIns="91440" tIns="45720" rIns="91440" bIns="45720">
            <a:spAutoFit/>
          </a:bodyPr>
          <a:lstStyle/>
          <a:p>
            <a:pPr algn="ctr"/>
            <a:r>
              <a:rPr lang="en-US" sz="3500" b="1" dirty="0">
                <a:ln w="10541" cmpd="sng">
                  <a:solidFill>
                    <a:schemeClr val="accent1">
                      <a:shade val="88000"/>
                      <a:satMod val="110000"/>
                    </a:schemeClr>
                  </a:solidFill>
                  <a:prstDash val="solid"/>
                </a:ln>
                <a:latin typeface="Cambria" panose="02040503050406030204" pitchFamily="18" charset="0"/>
                <a:ea typeface="Cambria" panose="02040503050406030204" pitchFamily="18" charset="0"/>
              </a:rPr>
              <a:t>Real Estate Investment Trust (REIT) </a:t>
            </a:r>
            <a:endParaRPr lang="en-US" sz="3500" b="1" dirty="0" smtClean="0">
              <a:ln w="10541" cmpd="sng">
                <a:solidFill>
                  <a:schemeClr val="accent1">
                    <a:shade val="88000"/>
                    <a:satMod val="110000"/>
                  </a:schemeClr>
                </a:solidFill>
                <a:prstDash val="solid"/>
              </a:ln>
              <a:latin typeface="Cambria" panose="02040503050406030204" pitchFamily="18" charset="0"/>
              <a:ea typeface="Cambria" panose="02040503050406030204" pitchFamily="18" charset="0"/>
            </a:endParaRPr>
          </a:p>
        </p:txBody>
      </p:sp>
      <p:graphicFrame>
        <p:nvGraphicFramePr>
          <p:cNvPr id="15" name="Diagram 14"/>
          <p:cNvGraphicFramePr/>
          <p:nvPr/>
        </p:nvGraphicFramePr>
        <p:xfrm>
          <a:off x="5257800" y="2514600"/>
          <a:ext cx="35052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graphicFrame>
        <p:nvGraphicFramePr>
          <p:cNvPr id="3" name="Diagram 2"/>
          <p:cNvGraphicFramePr/>
          <p:nvPr/>
        </p:nvGraphicFramePr>
        <p:xfrm>
          <a:off x="990600" y="1828800"/>
          <a:ext cx="69342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914400" y="457200"/>
            <a:ext cx="7010400" cy="861774"/>
          </a:xfrm>
          <a:prstGeom prst="rect">
            <a:avLst/>
          </a:prstGeom>
        </p:spPr>
        <p:txBody>
          <a:bodyPr wrap="square">
            <a:spAutoFit/>
          </a:bodyPr>
          <a:lstStyle/>
          <a:p>
            <a:pPr algn="ctr" fontAlgn="base"/>
            <a:r>
              <a:rPr lang="en-US" sz="2500" b="1" dirty="0" err="1" smtClean="0">
                <a:solidFill>
                  <a:schemeClr val="tx2"/>
                </a:solidFill>
                <a:latin typeface="Cambria" panose="02040503050406030204" pitchFamily="18" charset="0"/>
                <a:ea typeface="Cambria" panose="02040503050406030204" pitchFamily="18" charset="0"/>
              </a:rPr>
              <a:t>InvITs</a:t>
            </a:r>
            <a:r>
              <a:rPr lang="en-US" sz="2500" b="1" dirty="0" smtClean="0">
                <a:solidFill>
                  <a:schemeClr val="tx2"/>
                </a:solidFill>
                <a:latin typeface="Cambria" panose="02040503050406030204" pitchFamily="18" charset="0"/>
                <a:ea typeface="Cambria" panose="02040503050406030204" pitchFamily="18" charset="0"/>
              </a:rPr>
              <a:t>/REITs Compare with </a:t>
            </a:r>
            <a:endParaRPr lang="en-US" sz="2500" b="1" dirty="0" smtClean="0">
              <a:solidFill>
                <a:schemeClr val="tx2"/>
              </a:solidFill>
              <a:latin typeface="Cambria" panose="02040503050406030204" pitchFamily="18" charset="0"/>
              <a:ea typeface="Cambria" panose="02040503050406030204" pitchFamily="18" charset="0"/>
            </a:endParaRPr>
          </a:p>
          <a:p>
            <a:pPr algn="ctr" fontAlgn="base"/>
            <a:r>
              <a:rPr lang="en-US" sz="2500" b="1" dirty="0" smtClean="0">
                <a:solidFill>
                  <a:schemeClr val="tx2"/>
                </a:solidFill>
                <a:latin typeface="Cambria" panose="02040503050406030204" pitchFamily="18" charset="0"/>
                <a:ea typeface="Cambria" panose="02040503050406030204" pitchFamily="18" charset="0"/>
              </a:rPr>
              <a:t>Fixed Deposits in Banks</a:t>
            </a:r>
            <a:endParaRPr lang="en-US" sz="2500" b="1" dirty="0">
              <a:solidFill>
                <a:schemeClr val="tx2"/>
              </a:solidFill>
              <a:latin typeface="Cambria" panose="02040503050406030204" pitchFamily="18" charset="0"/>
              <a:ea typeface="Cambria" panose="02040503050406030204" pitchFamily="18"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sp>
        <p:nvSpPr>
          <p:cNvPr id="2" name="Rectangle 1"/>
          <p:cNvSpPr/>
          <p:nvPr/>
        </p:nvSpPr>
        <p:spPr>
          <a:xfrm>
            <a:off x="1219200" y="434616"/>
            <a:ext cx="6096000" cy="521681"/>
          </a:xfrm>
          <a:prstGeom prst="rect">
            <a:avLst/>
          </a:prstGeom>
        </p:spPr>
        <p:txBody>
          <a:bodyPr wrap="square">
            <a:spAutoFit/>
          </a:bodyPr>
          <a:lstStyle/>
          <a:p>
            <a:pPr algn="ctr">
              <a:lnSpc>
                <a:spcPct val="93000"/>
              </a:lnSpc>
            </a:pPr>
            <a:r>
              <a:rPr lang="en-US" sz="3000" b="1" spc="-1" dirty="0" smtClean="0">
                <a:solidFill>
                  <a:schemeClr val="tx2"/>
                </a:solidFill>
                <a:latin typeface="Cambria" panose="02040503050406030204" pitchFamily="18" charset="0"/>
                <a:ea typeface="Cambria" panose="02040503050406030204" pitchFamily="18" charset="0"/>
              </a:rPr>
              <a:t>WHY </a:t>
            </a:r>
            <a:r>
              <a:rPr lang="en-US" sz="3000" b="1" spc="-1" dirty="0" err="1" smtClean="0">
                <a:solidFill>
                  <a:schemeClr val="tx2"/>
                </a:solidFill>
                <a:latin typeface="Cambria" panose="02040503050406030204" pitchFamily="18" charset="0"/>
                <a:ea typeface="Cambria" panose="02040503050406030204" pitchFamily="18" charset="0"/>
              </a:rPr>
              <a:t>InvITs</a:t>
            </a:r>
            <a:r>
              <a:rPr lang="en-US" sz="3000" b="1" spc="-1" dirty="0">
                <a:solidFill>
                  <a:schemeClr val="tx2"/>
                </a:solidFill>
                <a:latin typeface="Cambria" panose="02040503050406030204" pitchFamily="18" charset="0"/>
                <a:ea typeface="Cambria" panose="02040503050406030204" pitchFamily="18" charset="0"/>
              </a:rPr>
              <a:t>/</a:t>
            </a:r>
            <a:r>
              <a:rPr lang="en-US" sz="3000" b="1" spc="-1" dirty="0" smtClean="0">
                <a:solidFill>
                  <a:schemeClr val="tx2"/>
                </a:solidFill>
                <a:latin typeface="Cambria" panose="02040503050406030204" pitchFamily="18" charset="0"/>
                <a:ea typeface="Cambria" panose="02040503050406030204" pitchFamily="18" charset="0"/>
              </a:rPr>
              <a:t>REITs?</a:t>
            </a:r>
            <a:endParaRPr lang="en-US" sz="3000" b="1" spc="-1" dirty="0">
              <a:solidFill>
                <a:schemeClr val="tx2"/>
              </a:solidFill>
              <a:latin typeface="Cambria" panose="02040503050406030204" pitchFamily="18" charset="0"/>
              <a:ea typeface="Cambria" panose="02040503050406030204" pitchFamily="18" charset="0"/>
            </a:endParaRPr>
          </a:p>
        </p:txBody>
      </p:sp>
      <p:grpSp>
        <p:nvGrpSpPr>
          <p:cNvPr id="3" name="Group 2"/>
          <p:cNvGrpSpPr/>
          <p:nvPr/>
        </p:nvGrpSpPr>
        <p:grpSpPr>
          <a:xfrm>
            <a:off x="659400" y="1600200"/>
            <a:ext cx="7445715" cy="4267200"/>
            <a:chOff x="811800" y="1752600"/>
            <a:chExt cx="7215599" cy="3855870"/>
          </a:xfrm>
          <a:effectLst/>
        </p:grpSpPr>
        <p:sp>
          <p:nvSpPr>
            <p:cNvPr id="7" name="Rectangle 6"/>
            <p:cNvSpPr/>
            <p:nvPr/>
          </p:nvSpPr>
          <p:spPr bwMode="auto">
            <a:xfrm>
              <a:off x="811800" y="1752600"/>
              <a:ext cx="2160000" cy="1800000"/>
            </a:xfrm>
            <a:prstGeom prst="rect">
              <a:avLst/>
            </a:prstGeom>
            <a:solidFill>
              <a:schemeClr val="tx2"/>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 lvl="2" algn="ctr" fontAlgn="base">
                <a:spcBef>
                  <a:spcPts val="800"/>
                </a:spcBef>
                <a:spcAft>
                  <a:spcPts val="800"/>
                </a:spcAft>
                <a:buSzPct val="90000"/>
                <a:defRPr/>
              </a:pPr>
              <a:r>
                <a:rPr lang="en-US" sz="2400" b="1" dirty="0">
                  <a:solidFill>
                    <a:schemeClr val="bg1"/>
                  </a:solidFill>
                  <a:latin typeface="Cambria" panose="02040503050406030204" pitchFamily="18" charset="0"/>
                  <a:ea typeface="Cambria" panose="02040503050406030204" pitchFamily="18" charset="0"/>
                </a:rPr>
                <a:t>Liquidity</a:t>
              </a:r>
              <a:endParaRPr lang="en-US" sz="2400" b="1" dirty="0">
                <a:solidFill>
                  <a:schemeClr val="bg1"/>
                </a:solidFill>
                <a:latin typeface="Cambria" panose="02040503050406030204" pitchFamily="18" charset="0"/>
                <a:ea typeface="Cambria" panose="02040503050406030204" pitchFamily="18" charset="0"/>
              </a:endParaRPr>
            </a:p>
            <a:p>
              <a:pPr marL="1270" lvl="2" algn="ctr" fontAlgn="base">
                <a:spcBef>
                  <a:spcPts val="800"/>
                </a:spcBef>
                <a:spcAft>
                  <a:spcPts val="800"/>
                </a:spcAft>
                <a:buSzPct val="90000"/>
                <a:defRPr/>
              </a:pPr>
              <a:r>
                <a:rPr lang="en-US" sz="1400" b="1" i="1" dirty="0">
                  <a:solidFill>
                    <a:schemeClr val="bg1"/>
                  </a:solidFill>
                  <a:latin typeface="Cambria" panose="02040503050406030204" pitchFamily="18" charset="0"/>
                  <a:ea typeface="Cambria" panose="02040503050406030204" pitchFamily="18" charset="0"/>
                </a:rPr>
                <a:t>U</a:t>
              </a:r>
              <a:r>
                <a:rPr lang="en-US" sz="1400" b="1" i="1" dirty="0" smtClean="0">
                  <a:solidFill>
                    <a:schemeClr val="bg1"/>
                  </a:solidFill>
                  <a:latin typeface="Cambria" panose="02040503050406030204" pitchFamily="18" charset="0"/>
                  <a:ea typeface="Cambria" panose="02040503050406030204" pitchFamily="18" charset="0"/>
                </a:rPr>
                <a:t>nits </a:t>
              </a:r>
              <a:r>
                <a:rPr lang="en-US" sz="1400" b="1" i="1" dirty="0">
                  <a:solidFill>
                    <a:schemeClr val="bg1"/>
                  </a:solidFill>
                  <a:latin typeface="Cambria" panose="02040503050406030204" pitchFamily="18" charset="0"/>
                  <a:ea typeface="Cambria" panose="02040503050406030204" pitchFamily="18" charset="0"/>
                </a:rPr>
                <a:t>are freely traded in stock markets like equity shares</a:t>
              </a:r>
              <a:endParaRPr lang="en-US" sz="1400" b="1" i="1" dirty="0">
                <a:solidFill>
                  <a:schemeClr val="bg1"/>
                </a:solidFill>
                <a:latin typeface="Cambria" panose="02040503050406030204" pitchFamily="18" charset="0"/>
                <a:ea typeface="Cambria" panose="02040503050406030204" pitchFamily="18" charset="0"/>
              </a:endParaRPr>
            </a:p>
          </p:txBody>
        </p:sp>
        <p:sp>
          <p:nvSpPr>
            <p:cNvPr id="8" name="Rectangle 7"/>
            <p:cNvSpPr/>
            <p:nvPr/>
          </p:nvSpPr>
          <p:spPr bwMode="auto">
            <a:xfrm>
              <a:off x="3339599" y="1762125"/>
              <a:ext cx="2160000" cy="1800000"/>
            </a:xfrm>
            <a:prstGeom prst="rect">
              <a:avLst/>
            </a:prstGeom>
            <a:solidFill>
              <a:schemeClr val="accent5">
                <a:lumMod val="75000"/>
              </a:schemeClr>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 lvl="2" algn="ctr" fontAlgn="base">
                <a:spcBef>
                  <a:spcPts val="800"/>
                </a:spcBef>
                <a:spcAft>
                  <a:spcPts val="800"/>
                </a:spcAft>
                <a:buSzPct val="90000"/>
                <a:defRPr/>
              </a:pPr>
              <a:r>
                <a:rPr lang="en-US" sz="2400" b="1" dirty="0">
                  <a:solidFill>
                    <a:schemeClr val="bg1"/>
                  </a:solidFill>
                  <a:latin typeface="Cambria" panose="02040503050406030204" pitchFamily="18" charset="0"/>
                  <a:ea typeface="Cambria" panose="02040503050406030204" pitchFamily="18" charset="0"/>
                </a:rPr>
                <a:t>Transparency</a:t>
              </a:r>
              <a:endParaRPr lang="en-US" sz="2400" b="1" dirty="0">
                <a:solidFill>
                  <a:schemeClr val="bg1"/>
                </a:solidFill>
                <a:latin typeface="Cambria" panose="02040503050406030204" pitchFamily="18" charset="0"/>
                <a:ea typeface="Cambria" panose="02040503050406030204" pitchFamily="18" charset="0"/>
              </a:endParaRPr>
            </a:p>
            <a:p>
              <a:pPr marL="1270" lvl="2" algn="ctr" fontAlgn="base">
                <a:spcBef>
                  <a:spcPts val="800"/>
                </a:spcBef>
                <a:spcAft>
                  <a:spcPts val="800"/>
                </a:spcAft>
                <a:buSzPct val="90000"/>
                <a:defRPr/>
              </a:pPr>
              <a:r>
                <a:rPr lang="en-US" sz="1400" b="1" i="1" dirty="0">
                  <a:solidFill>
                    <a:schemeClr val="bg1"/>
                  </a:solidFill>
                  <a:latin typeface="Cambria" panose="02040503050406030204" pitchFamily="18" charset="0"/>
                  <a:ea typeface="Cambria" panose="02040503050406030204" pitchFamily="18" charset="0"/>
                </a:rPr>
                <a:t>Strong governance framework and disclosure requirements from SEBI</a:t>
              </a:r>
              <a:endParaRPr lang="en-US" sz="1400" b="1" i="1" dirty="0">
                <a:solidFill>
                  <a:schemeClr val="bg1"/>
                </a:solidFill>
                <a:latin typeface="Cambria" panose="02040503050406030204" pitchFamily="18" charset="0"/>
                <a:ea typeface="Cambria" panose="02040503050406030204" pitchFamily="18" charset="0"/>
              </a:endParaRPr>
            </a:p>
          </p:txBody>
        </p:sp>
        <p:sp>
          <p:nvSpPr>
            <p:cNvPr id="9" name="Rectangle 8"/>
            <p:cNvSpPr/>
            <p:nvPr/>
          </p:nvSpPr>
          <p:spPr bwMode="auto">
            <a:xfrm>
              <a:off x="5867399" y="1762125"/>
              <a:ext cx="2160000" cy="1800000"/>
            </a:xfrm>
            <a:prstGeom prst="rect">
              <a:avLst/>
            </a:prstGeom>
            <a:solidFill>
              <a:schemeClr val="tx2"/>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 lvl="2" algn="ctr" defTabSz="457200" fontAlgn="base">
                <a:spcBef>
                  <a:spcPts val="800"/>
                </a:spcBef>
                <a:spcAft>
                  <a:spcPts val="800"/>
                </a:spcAft>
                <a:buSzPct val="90000"/>
                <a:defRPr/>
              </a:pPr>
              <a:r>
                <a:rPr lang="en-US" sz="2400" b="1" dirty="0">
                  <a:solidFill>
                    <a:prstClr val="white"/>
                  </a:solidFill>
                  <a:latin typeface="Cambria" panose="02040503050406030204" pitchFamily="18" charset="0"/>
                  <a:ea typeface="Cambria" panose="02040503050406030204" pitchFamily="18" charset="0"/>
                </a:rPr>
                <a:t>Asset Quality</a:t>
              </a:r>
              <a:endParaRPr lang="en-US" sz="2400" b="1" dirty="0">
                <a:solidFill>
                  <a:prstClr val="white"/>
                </a:solidFill>
                <a:latin typeface="Cambria" panose="02040503050406030204" pitchFamily="18" charset="0"/>
                <a:ea typeface="Cambria" panose="02040503050406030204" pitchFamily="18" charset="0"/>
              </a:endParaRPr>
            </a:p>
            <a:p>
              <a:pPr marL="1270" lvl="2" algn="ctr" defTabSz="457200" fontAlgn="base">
                <a:spcBef>
                  <a:spcPts val="800"/>
                </a:spcBef>
                <a:spcAft>
                  <a:spcPts val="800"/>
                </a:spcAft>
                <a:buSzPct val="90000"/>
                <a:defRPr/>
              </a:pPr>
              <a:r>
                <a:rPr lang="en-US" sz="1400" b="1" i="1" dirty="0">
                  <a:solidFill>
                    <a:prstClr val="white"/>
                  </a:solidFill>
                  <a:latin typeface="Cambria" panose="02040503050406030204" pitchFamily="18" charset="0"/>
                  <a:ea typeface="Cambria" panose="02040503050406030204" pitchFamily="18" charset="0"/>
                </a:rPr>
                <a:t>Fractional ownership in professionally-managed Grade A commercial assets</a:t>
              </a:r>
              <a:endParaRPr lang="en-US" sz="1400" b="1" i="1" dirty="0">
                <a:solidFill>
                  <a:prstClr val="white"/>
                </a:solidFill>
                <a:latin typeface="Cambria" panose="02040503050406030204" pitchFamily="18" charset="0"/>
                <a:ea typeface="Cambria" panose="02040503050406030204" pitchFamily="18" charset="0"/>
              </a:endParaRPr>
            </a:p>
          </p:txBody>
        </p:sp>
        <p:sp>
          <p:nvSpPr>
            <p:cNvPr id="10" name="Rectangle 9"/>
            <p:cNvSpPr/>
            <p:nvPr/>
          </p:nvSpPr>
          <p:spPr bwMode="auto">
            <a:xfrm>
              <a:off x="811800" y="3808470"/>
              <a:ext cx="2160000" cy="1800000"/>
            </a:xfrm>
            <a:prstGeom prst="rect">
              <a:avLst/>
            </a:prstGeom>
            <a:solidFill>
              <a:schemeClr val="accent5">
                <a:lumMod val="75000"/>
              </a:schemeClr>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 lvl="2" algn="ctr" fontAlgn="base">
                <a:spcBef>
                  <a:spcPts val="800"/>
                </a:spcBef>
                <a:spcAft>
                  <a:spcPts val="800"/>
                </a:spcAft>
                <a:buSzPct val="90000"/>
                <a:defRPr/>
              </a:pPr>
              <a:r>
                <a:rPr lang="en-US" sz="2400" b="1" dirty="0" smtClean="0">
                  <a:solidFill>
                    <a:schemeClr val="bg1"/>
                  </a:solidFill>
                  <a:latin typeface="Cambria" panose="02040503050406030204" pitchFamily="18" charset="0"/>
                  <a:ea typeface="Cambria" panose="02040503050406030204" pitchFamily="18" charset="0"/>
                </a:rPr>
                <a:t>Distributions</a:t>
              </a:r>
              <a:endParaRPr lang="en-US" sz="2400" b="1" dirty="0" smtClean="0">
                <a:solidFill>
                  <a:schemeClr val="bg1"/>
                </a:solidFill>
                <a:latin typeface="Cambria" panose="02040503050406030204" pitchFamily="18" charset="0"/>
                <a:ea typeface="Cambria" panose="02040503050406030204" pitchFamily="18" charset="0"/>
              </a:endParaRPr>
            </a:p>
            <a:p>
              <a:pPr marL="1270" lvl="2" algn="ctr" fontAlgn="base">
                <a:spcBef>
                  <a:spcPts val="800"/>
                </a:spcBef>
                <a:spcAft>
                  <a:spcPts val="800"/>
                </a:spcAft>
                <a:buSzPct val="90000"/>
                <a:defRPr/>
              </a:pPr>
              <a:r>
                <a:rPr lang="en-US" sz="1400" b="1" i="1" dirty="0" smtClean="0">
                  <a:solidFill>
                    <a:schemeClr val="bg1"/>
                  </a:solidFill>
                  <a:latin typeface="Cambria" panose="02040503050406030204" pitchFamily="18" charset="0"/>
                  <a:ea typeface="Cambria" panose="02040503050406030204" pitchFamily="18" charset="0"/>
                </a:rPr>
                <a:t>Income stability due to requirement to distribute at least 90% of cash flows semi-annually</a:t>
              </a:r>
              <a:endParaRPr lang="en-US" sz="1400" b="1" i="1" dirty="0">
                <a:solidFill>
                  <a:schemeClr val="bg1"/>
                </a:solidFill>
                <a:latin typeface="Cambria" panose="02040503050406030204" pitchFamily="18" charset="0"/>
                <a:ea typeface="Cambria" panose="02040503050406030204" pitchFamily="18" charset="0"/>
              </a:endParaRPr>
            </a:p>
          </p:txBody>
        </p:sp>
        <p:sp>
          <p:nvSpPr>
            <p:cNvPr id="11" name="Rectangle 10"/>
            <p:cNvSpPr/>
            <p:nvPr/>
          </p:nvSpPr>
          <p:spPr bwMode="auto">
            <a:xfrm>
              <a:off x="3339599" y="3808469"/>
              <a:ext cx="2160000" cy="1800000"/>
            </a:xfrm>
            <a:prstGeom prst="rect">
              <a:avLst/>
            </a:prstGeom>
            <a:solidFill>
              <a:schemeClr val="tx2"/>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 lvl="2" algn="ctr" fontAlgn="base">
                <a:spcBef>
                  <a:spcPts val="800"/>
                </a:spcBef>
                <a:spcAft>
                  <a:spcPts val="800"/>
                </a:spcAft>
                <a:buSzPct val="90000"/>
                <a:defRPr/>
              </a:pPr>
              <a:r>
                <a:rPr lang="en-US" sz="2400" b="1" dirty="0">
                  <a:solidFill>
                    <a:schemeClr val="bg1"/>
                  </a:solidFill>
                  <a:latin typeface="Cambria" panose="02040503050406030204" pitchFamily="18" charset="0"/>
                  <a:ea typeface="Cambria" panose="02040503050406030204" pitchFamily="18" charset="0"/>
                </a:rPr>
                <a:t>Performance</a:t>
              </a:r>
              <a:endParaRPr lang="en-US" sz="2400" b="1" dirty="0">
                <a:solidFill>
                  <a:schemeClr val="bg1"/>
                </a:solidFill>
                <a:latin typeface="Cambria" panose="02040503050406030204" pitchFamily="18" charset="0"/>
                <a:ea typeface="Cambria" panose="02040503050406030204" pitchFamily="18" charset="0"/>
              </a:endParaRPr>
            </a:p>
            <a:p>
              <a:pPr marL="1270" lvl="2" algn="ctr" fontAlgn="base">
                <a:spcBef>
                  <a:spcPts val="800"/>
                </a:spcBef>
                <a:spcAft>
                  <a:spcPts val="800"/>
                </a:spcAft>
                <a:buSzPct val="90000"/>
                <a:defRPr/>
              </a:pPr>
              <a:r>
                <a:rPr lang="en-US" sz="1400" b="1" i="1" dirty="0">
                  <a:solidFill>
                    <a:schemeClr val="bg1"/>
                  </a:solidFill>
                  <a:latin typeface="Cambria" panose="02040503050406030204" pitchFamily="18" charset="0"/>
                  <a:ea typeface="Cambria" panose="02040503050406030204" pitchFamily="18" charset="0"/>
                </a:rPr>
                <a:t>Upside participation in capital appreciation from organic / inorganic growth</a:t>
              </a:r>
              <a:endParaRPr lang="en-US" sz="1400" b="1" i="1" dirty="0">
                <a:solidFill>
                  <a:schemeClr val="bg1"/>
                </a:solidFill>
                <a:latin typeface="Cambria" panose="02040503050406030204" pitchFamily="18" charset="0"/>
                <a:ea typeface="Cambria" panose="02040503050406030204" pitchFamily="18" charset="0"/>
              </a:endParaRPr>
            </a:p>
          </p:txBody>
        </p:sp>
        <p:sp>
          <p:nvSpPr>
            <p:cNvPr id="12" name="Rectangle 11"/>
            <p:cNvSpPr/>
            <p:nvPr/>
          </p:nvSpPr>
          <p:spPr bwMode="auto">
            <a:xfrm>
              <a:off x="5867399" y="3808470"/>
              <a:ext cx="2160000" cy="1800000"/>
            </a:xfrm>
            <a:prstGeom prst="rect">
              <a:avLst/>
            </a:prstGeom>
            <a:solidFill>
              <a:schemeClr val="accent5">
                <a:lumMod val="75000"/>
              </a:schemeClr>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 lvl="2" algn="ctr" fontAlgn="base">
                <a:spcBef>
                  <a:spcPts val="800"/>
                </a:spcBef>
                <a:spcAft>
                  <a:spcPts val="800"/>
                </a:spcAft>
                <a:buSzPct val="90000"/>
                <a:defRPr/>
              </a:pPr>
              <a:r>
                <a:rPr lang="en-US" sz="2300" b="1" dirty="0">
                  <a:solidFill>
                    <a:schemeClr val="bg1"/>
                  </a:solidFill>
                  <a:latin typeface="Cambria" panose="02040503050406030204" pitchFamily="18" charset="0"/>
                  <a:ea typeface="Cambria" panose="02040503050406030204" pitchFamily="18" charset="0"/>
                </a:rPr>
                <a:t>Diversification</a:t>
              </a:r>
              <a:endParaRPr lang="en-US" sz="2300" b="1" dirty="0">
                <a:solidFill>
                  <a:schemeClr val="bg1"/>
                </a:solidFill>
                <a:latin typeface="Cambria" panose="02040503050406030204" pitchFamily="18" charset="0"/>
                <a:ea typeface="Cambria" panose="02040503050406030204" pitchFamily="18" charset="0"/>
              </a:endParaRPr>
            </a:p>
            <a:p>
              <a:pPr marL="1270" lvl="2" algn="ctr" fontAlgn="base">
                <a:spcBef>
                  <a:spcPts val="800"/>
                </a:spcBef>
                <a:spcAft>
                  <a:spcPts val="800"/>
                </a:spcAft>
                <a:buSzPct val="90000"/>
                <a:defRPr/>
              </a:pPr>
              <a:r>
                <a:rPr lang="en-US" sz="1400" b="1" i="1" dirty="0">
                  <a:solidFill>
                    <a:schemeClr val="bg1"/>
                  </a:solidFill>
                  <a:latin typeface="Cambria" panose="02040503050406030204" pitchFamily="18" charset="0"/>
                  <a:ea typeface="Cambria" panose="02040503050406030204" pitchFamily="18" charset="0"/>
                </a:rPr>
                <a:t>Investment in a high-quality diversified portfolio across sectors / cities</a:t>
              </a:r>
              <a:endParaRPr lang="en-US" sz="1400" b="1" i="1" dirty="0">
                <a:solidFill>
                  <a:schemeClr val="bg1"/>
                </a:solidFill>
                <a:latin typeface="Cambria" panose="02040503050406030204" pitchFamily="18" charset="0"/>
                <a:ea typeface="Cambria" panose="02040503050406030204" pitchFamily="18" charset="0"/>
              </a:endParaRPr>
            </a:p>
          </p:txBody>
        </p:sp>
      </p:gr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3200" y="381000"/>
            <a:ext cx="3294107" cy="593239"/>
          </a:xfrm>
          <a:prstGeom prst="rect">
            <a:avLst/>
          </a:prstGeom>
        </p:spPr>
        <p:txBody>
          <a:bodyPr wrap="none">
            <a:spAutoFit/>
          </a:bodyPr>
          <a:lstStyle/>
          <a:p>
            <a:pPr algn="ctr">
              <a:lnSpc>
                <a:spcPct val="93000"/>
              </a:lnSpc>
            </a:pPr>
            <a:r>
              <a:rPr lang="en-IN" sz="3500" b="1" spc="-1" dirty="0" err="1" smtClean="0">
                <a:solidFill>
                  <a:schemeClr val="tx2"/>
                </a:solidFill>
                <a:latin typeface="Cambria" panose="02040503050406030204" pitchFamily="18" charset="0"/>
                <a:ea typeface="Cambria" panose="02040503050406030204" pitchFamily="18" charset="0"/>
              </a:rPr>
              <a:t>InvITs</a:t>
            </a:r>
            <a:r>
              <a:rPr lang="en-IN" sz="3500" b="1" spc="-1" dirty="0" smtClean="0">
                <a:solidFill>
                  <a:schemeClr val="tx2"/>
                </a:solidFill>
                <a:latin typeface="Cambria" panose="02040503050406030204" pitchFamily="18" charset="0"/>
                <a:ea typeface="Cambria" panose="02040503050406030204" pitchFamily="18" charset="0"/>
              </a:rPr>
              <a:t> in INDIA</a:t>
            </a:r>
            <a:endParaRPr lang="en-IN" sz="3500" spc="-1" dirty="0">
              <a:solidFill>
                <a:schemeClr val="tx2"/>
              </a:solidFill>
              <a:latin typeface="Cambria" panose="02040503050406030204" pitchFamily="18" charset="0"/>
              <a:ea typeface="Cambria" panose="02040503050406030204" pitchFamily="18" charset="0"/>
            </a:endParaRPr>
          </a:p>
        </p:txBody>
      </p:sp>
      <p:pic>
        <p:nvPicPr>
          <p:cNvPr id="5" name="Picture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sp>
        <p:nvSpPr>
          <p:cNvPr id="2" name="Rectangle 1"/>
          <p:cNvSpPr/>
          <p:nvPr/>
        </p:nvSpPr>
        <p:spPr>
          <a:xfrm>
            <a:off x="762000" y="1447800"/>
            <a:ext cx="7239000" cy="1077218"/>
          </a:xfrm>
          <a:prstGeom prst="rect">
            <a:avLst/>
          </a:prstGeom>
        </p:spPr>
        <p:txBody>
          <a:bodyPr wrap="square">
            <a:spAutoFit/>
          </a:bodyPr>
          <a:lstStyle/>
          <a:p>
            <a:pPr marL="285750" indent="-285750" algn="just" fontAlgn="base">
              <a:buFont typeface="Arial" panose="020B0604020202020204" pitchFamily="34" charset="0"/>
              <a:buChar char="•"/>
            </a:pPr>
            <a:r>
              <a:rPr lang="en-US" sz="1600" dirty="0">
                <a:solidFill>
                  <a:schemeClr val="tx2"/>
                </a:solidFill>
                <a:latin typeface="Cambria" panose="02040503050406030204" pitchFamily="18" charset="0"/>
                <a:ea typeface="Cambria" panose="02040503050406030204" pitchFamily="18" charset="0"/>
              </a:rPr>
              <a:t>The regulations for </a:t>
            </a:r>
            <a:r>
              <a:rPr lang="en-US" sz="1600" dirty="0" smtClean="0">
                <a:solidFill>
                  <a:schemeClr val="tx2"/>
                </a:solidFill>
                <a:latin typeface="Cambria" panose="02040503050406030204" pitchFamily="18" charset="0"/>
                <a:ea typeface="Cambria" panose="02040503050406030204" pitchFamily="18" charset="0"/>
              </a:rPr>
              <a:t>infrastructure investment </a:t>
            </a:r>
            <a:r>
              <a:rPr lang="en-US" sz="1600" dirty="0">
                <a:solidFill>
                  <a:schemeClr val="tx2"/>
                </a:solidFill>
                <a:latin typeface="Cambria" panose="02040503050406030204" pitchFamily="18" charset="0"/>
                <a:ea typeface="Cambria" panose="02040503050406030204" pitchFamily="18" charset="0"/>
              </a:rPr>
              <a:t>trusts (</a:t>
            </a:r>
            <a:r>
              <a:rPr lang="en-US" sz="1600" dirty="0" err="1">
                <a:solidFill>
                  <a:schemeClr val="tx2"/>
                </a:solidFill>
                <a:latin typeface="Cambria" panose="02040503050406030204" pitchFamily="18" charset="0"/>
                <a:ea typeface="Cambria" panose="02040503050406030204" pitchFamily="18" charset="0"/>
              </a:rPr>
              <a:t>InvITs</a:t>
            </a:r>
            <a:r>
              <a:rPr lang="en-US" sz="1600" dirty="0">
                <a:solidFill>
                  <a:schemeClr val="tx2"/>
                </a:solidFill>
                <a:latin typeface="Cambria" panose="02040503050406030204" pitchFamily="18" charset="0"/>
                <a:ea typeface="Cambria" panose="02040503050406030204" pitchFamily="18" charset="0"/>
              </a:rPr>
              <a:t>) were </a:t>
            </a:r>
            <a:r>
              <a:rPr lang="en-US" sz="1600" dirty="0" smtClean="0">
                <a:solidFill>
                  <a:schemeClr val="tx2"/>
                </a:solidFill>
                <a:latin typeface="Cambria" panose="02040503050406030204" pitchFamily="18" charset="0"/>
                <a:ea typeface="Cambria" panose="02040503050406030204" pitchFamily="18" charset="0"/>
              </a:rPr>
              <a:t>notified by </a:t>
            </a:r>
            <a:r>
              <a:rPr lang="en-US" sz="1600" dirty="0">
                <a:solidFill>
                  <a:schemeClr val="tx2"/>
                </a:solidFill>
                <a:latin typeface="Cambria" panose="02040503050406030204" pitchFamily="18" charset="0"/>
                <a:ea typeface="Cambria" panose="02040503050406030204" pitchFamily="18" charset="0"/>
              </a:rPr>
              <a:t>the Securities and Exchange </a:t>
            </a:r>
            <a:r>
              <a:rPr lang="en-US" sz="1600" dirty="0" smtClean="0">
                <a:solidFill>
                  <a:schemeClr val="tx2"/>
                </a:solidFill>
                <a:latin typeface="Cambria" panose="02040503050406030204" pitchFamily="18" charset="0"/>
                <a:ea typeface="Cambria" panose="02040503050406030204" pitchFamily="18" charset="0"/>
              </a:rPr>
              <a:t>Board of </a:t>
            </a:r>
            <a:r>
              <a:rPr lang="en-US" sz="1600" dirty="0">
                <a:solidFill>
                  <a:schemeClr val="tx2"/>
                </a:solidFill>
                <a:latin typeface="Cambria" panose="02040503050406030204" pitchFamily="18" charset="0"/>
                <a:ea typeface="Cambria" panose="02040503050406030204" pitchFamily="18" charset="0"/>
              </a:rPr>
              <a:t>India (SEBI) in September 2014</a:t>
            </a:r>
            <a:r>
              <a:rPr lang="en-US" sz="1600" dirty="0" smtClean="0">
                <a:solidFill>
                  <a:schemeClr val="tx2"/>
                </a:solidFill>
                <a:latin typeface="Cambria" panose="02040503050406030204" pitchFamily="18" charset="0"/>
                <a:ea typeface="Cambria" panose="02040503050406030204" pitchFamily="18" charset="0"/>
              </a:rPr>
              <a:t>.</a:t>
            </a:r>
            <a:endParaRPr lang="en-US" sz="1600" dirty="0" smtClean="0">
              <a:solidFill>
                <a:schemeClr val="tx2"/>
              </a:solidFill>
              <a:latin typeface="Cambria" panose="02040503050406030204" pitchFamily="18" charset="0"/>
              <a:ea typeface="Cambria" panose="02040503050406030204" pitchFamily="18" charset="0"/>
            </a:endParaRPr>
          </a:p>
          <a:p>
            <a:pPr algn="just" fontAlgn="base"/>
            <a:endParaRPr lang="en-US" sz="1600" dirty="0" smtClean="0">
              <a:solidFill>
                <a:schemeClr val="tx2"/>
              </a:solidFill>
              <a:latin typeface="Cambria" panose="02040503050406030204" pitchFamily="18" charset="0"/>
              <a:ea typeface="Cambria" panose="02040503050406030204" pitchFamily="18" charset="0"/>
            </a:endParaRPr>
          </a:p>
          <a:p>
            <a:pPr marL="285750" indent="-285750" algn="just" fontAlgn="base">
              <a:buFont typeface="Arial" panose="020B0604020202020204" pitchFamily="34" charset="0"/>
              <a:buChar char="•"/>
            </a:pPr>
            <a:r>
              <a:rPr lang="en-US" sz="1600" dirty="0">
                <a:solidFill>
                  <a:schemeClr val="tx2"/>
                </a:solidFill>
                <a:latin typeface="Cambria" panose="02040503050406030204" pitchFamily="18" charset="0"/>
                <a:ea typeface="Cambria" panose="02040503050406030204" pitchFamily="18" charset="0"/>
              </a:rPr>
              <a:t>There are currently </a:t>
            </a:r>
            <a:r>
              <a:rPr lang="en-US" sz="1600" dirty="0" smtClean="0">
                <a:solidFill>
                  <a:schemeClr val="tx2"/>
                </a:solidFill>
                <a:latin typeface="Cambria" panose="02040503050406030204" pitchFamily="18" charset="0"/>
                <a:ea typeface="Cambria" panose="02040503050406030204" pitchFamily="18" charset="0"/>
              </a:rPr>
              <a:t>3 publicly listed </a:t>
            </a:r>
            <a:r>
              <a:rPr lang="en-US" sz="1600" dirty="0" err="1" smtClean="0">
                <a:solidFill>
                  <a:schemeClr val="tx2"/>
                </a:solidFill>
                <a:latin typeface="Cambria" panose="02040503050406030204" pitchFamily="18" charset="0"/>
                <a:ea typeface="Cambria" panose="02040503050406030204" pitchFamily="18" charset="0"/>
              </a:rPr>
              <a:t>InvITs</a:t>
            </a:r>
            <a:r>
              <a:rPr lang="en-US" sz="1600" dirty="0" smtClean="0">
                <a:solidFill>
                  <a:schemeClr val="tx2"/>
                </a:solidFill>
                <a:latin typeface="Cambria" panose="02040503050406030204" pitchFamily="18" charset="0"/>
                <a:ea typeface="Cambria" panose="02040503050406030204" pitchFamily="18" charset="0"/>
              </a:rPr>
              <a:t> </a:t>
            </a:r>
            <a:r>
              <a:rPr lang="en-US" sz="1600" dirty="0">
                <a:solidFill>
                  <a:schemeClr val="tx2"/>
                </a:solidFill>
                <a:latin typeface="Cambria" panose="02040503050406030204" pitchFamily="18" charset="0"/>
                <a:ea typeface="Cambria" panose="02040503050406030204" pitchFamily="18" charset="0"/>
              </a:rPr>
              <a:t>available for investment in India</a:t>
            </a:r>
            <a:endParaRPr lang="en-US" sz="1600" dirty="0">
              <a:solidFill>
                <a:schemeClr val="tx2"/>
              </a:solidFill>
              <a:latin typeface="Cambria" panose="02040503050406030204" pitchFamily="18" charset="0"/>
              <a:ea typeface="Cambria" panose="02040503050406030204" pitchFamily="18" charset="0"/>
            </a:endParaRPr>
          </a:p>
        </p:txBody>
      </p:sp>
      <p:grpSp>
        <p:nvGrpSpPr>
          <p:cNvPr id="3" name="Group 2"/>
          <p:cNvGrpSpPr/>
          <p:nvPr/>
        </p:nvGrpSpPr>
        <p:grpSpPr>
          <a:xfrm>
            <a:off x="990601" y="2667000"/>
            <a:ext cx="6400800" cy="2057400"/>
            <a:chOff x="702960" y="2899826"/>
            <a:chExt cx="6387521" cy="1692052"/>
          </a:xfrm>
        </p:grpSpPr>
        <p:cxnSp>
          <p:nvCxnSpPr>
            <p:cNvPr id="13" name="Straight Arrow Connector 12"/>
            <p:cNvCxnSpPr/>
            <p:nvPr/>
          </p:nvCxnSpPr>
          <p:spPr>
            <a:xfrm>
              <a:off x="1738566" y="2914114"/>
              <a:ext cx="0" cy="37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085706" y="2914114"/>
              <a:ext cx="0" cy="37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717006" y="2906280"/>
              <a:ext cx="43686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901356" y="2899826"/>
              <a:ext cx="0" cy="37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2960" y="3352800"/>
              <a:ext cx="2071211" cy="1239078"/>
            </a:xfrm>
            <a:prstGeom prst="rect">
              <a:avLst/>
            </a:prstGeom>
            <a:ln>
              <a:solidFill>
                <a:srgbClr val="00B050"/>
              </a:solidFill>
            </a:ln>
          </p:spPr>
        </p:pic>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6468" y="3352800"/>
              <a:ext cx="2008827" cy="1232322"/>
            </a:xfrm>
            <a:prstGeom prst="rect">
              <a:avLst/>
            </a:prstGeom>
          </p:spPr>
        </p:pic>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99981" y="3352800"/>
              <a:ext cx="1990500" cy="1239078"/>
            </a:xfrm>
            <a:prstGeom prst="rect">
              <a:avLst/>
            </a:prstGeom>
            <a:ln>
              <a:solidFill>
                <a:srgbClr val="00B050"/>
              </a:solidFill>
            </a:ln>
          </p:spPr>
        </p:pic>
      </p:grpSp>
      <p:sp>
        <p:nvSpPr>
          <p:cNvPr id="21" name="Rectangle 20"/>
          <p:cNvSpPr/>
          <p:nvPr/>
        </p:nvSpPr>
        <p:spPr>
          <a:xfrm>
            <a:off x="762000" y="5029200"/>
            <a:ext cx="7239000" cy="861774"/>
          </a:xfrm>
          <a:prstGeom prst="rect">
            <a:avLst/>
          </a:prstGeom>
        </p:spPr>
        <p:txBody>
          <a:bodyPr wrap="square">
            <a:spAutoFit/>
          </a:bodyPr>
          <a:lstStyle/>
          <a:p>
            <a:pPr marL="285750" indent="-285750" algn="just">
              <a:buFont typeface="Arial" panose="020B0604020202020204" pitchFamily="34" charset="0"/>
              <a:buChar char="•"/>
            </a:pPr>
            <a:r>
              <a:rPr lang="en-US" sz="1600" dirty="0">
                <a:solidFill>
                  <a:schemeClr val="tx2"/>
                </a:solidFill>
                <a:latin typeface="Cambria" panose="02040503050406030204" pitchFamily="18" charset="0"/>
                <a:ea typeface="Cambria" panose="02040503050406030204" pitchFamily="18" charset="0"/>
              </a:rPr>
              <a:t>The trust is created by the Sponsor, the ownership of the property vests in the Trustee and the beneficiaries of the trust are the Unitholders.</a:t>
            </a:r>
            <a:endParaRPr lang="en-US" sz="1600" dirty="0">
              <a:solidFill>
                <a:schemeClr val="tx2"/>
              </a:solidFill>
              <a:latin typeface="Cambria" panose="02040503050406030204" pitchFamily="18" charset="0"/>
              <a:ea typeface="Cambria" panose="02040503050406030204" pitchFamily="18" charset="0"/>
            </a:endParaRPr>
          </a:p>
          <a:p>
            <a:pPr algn="just"/>
            <a:endParaRPr lang="en-US" dirty="0">
              <a:solidFill>
                <a:schemeClr val="accent1"/>
              </a:solidFill>
              <a:latin typeface="Cambria" panose="02040503050406030204" pitchFamily="18" charset="0"/>
              <a:ea typeface="Cambria" panose="02040503050406030204" pitchFamily="18"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sp>
        <p:nvSpPr>
          <p:cNvPr id="7" name="CustomShape 1"/>
          <p:cNvSpPr/>
          <p:nvPr/>
        </p:nvSpPr>
        <p:spPr>
          <a:xfrm>
            <a:off x="62060" y="21585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93000"/>
              </a:lnSpc>
            </a:pPr>
            <a:r>
              <a:rPr lang="en-IN" sz="2600" b="1" spc="-1" dirty="0" smtClean="0">
                <a:solidFill>
                  <a:schemeClr val="tx2"/>
                </a:solidFill>
                <a:latin typeface="Cambria" panose="02040503050406030204" pitchFamily="18" charset="0"/>
                <a:ea typeface="Cambria" panose="02040503050406030204" pitchFamily="18" charset="0"/>
              </a:rPr>
              <a:t>Structure of </a:t>
            </a:r>
            <a:r>
              <a:rPr lang="en-IN" sz="2600" b="1" spc="-1" dirty="0" err="1" smtClean="0">
                <a:solidFill>
                  <a:schemeClr val="tx2"/>
                </a:solidFill>
                <a:latin typeface="Cambria" panose="02040503050406030204" pitchFamily="18" charset="0"/>
                <a:ea typeface="Cambria" panose="02040503050406030204" pitchFamily="18" charset="0"/>
              </a:rPr>
              <a:t>InvITs</a:t>
            </a:r>
            <a:endParaRPr lang="en-IN" sz="2600" b="0" strike="noStrike" spc="-1" dirty="0">
              <a:solidFill>
                <a:schemeClr val="tx2"/>
              </a:solidFill>
              <a:latin typeface="Cambria" panose="02040503050406030204" pitchFamily="18" charset="0"/>
              <a:ea typeface="Cambria" panose="02040503050406030204" pitchFamily="18" charset="0"/>
            </a:endParaRPr>
          </a:p>
        </p:txBody>
      </p:sp>
      <p:sp>
        <p:nvSpPr>
          <p:cNvPr id="9" name="object 3"/>
          <p:cNvSpPr/>
          <p:nvPr/>
        </p:nvSpPr>
        <p:spPr>
          <a:xfrm>
            <a:off x="417516" y="1069782"/>
            <a:ext cx="1487484" cy="394599"/>
          </a:xfrm>
          <a:prstGeom prst="rect">
            <a:avLst/>
          </a:prstGeom>
          <a:solidFill>
            <a:srgbClr val="7030A0"/>
          </a:solid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3200">
              <a:latin typeface="Cambria" panose="02040503050406030204" pitchFamily="18" charset="0"/>
              <a:ea typeface="Cambria" panose="02040503050406030204" pitchFamily="18" charset="0"/>
              <a:cs typeface="Arial" panose="020B0604020202020204" pitchFamily="34" charset="0"/>
            </a:endParaRPr>
          </a:p>
        </p:txBody>
      </p:sp>
      <p:sp>
        <p:nvSpPr>
          <p:cNvPr id="10" name="object 4"/>
          <p:cNvSpPr txBox="1"/>
          <p:nvPr/>
        </p:nvSpPr>
        <p:spPr>
          <a:xfrm>
            <a:off x="783205" y="1167912"/>
            <a:ext cx="754173" cy="198338"/>
          </a:xfrm>
          <a:prstGeom prst="rect">
            <a:avLst/>
          </a:prstGeom>
        </p:spPr>
        <p:txBody>
          <a:bodyPr vert="horz" wrap="square" lIns="0" tIns="1354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105"/>
              </a:spcBef>
            </a:pPr>
            <a:r>
              <a:rPr sz="1200" b="1" spc="-5" dirty="0">
                <a:solidFill>
                  <a:srgbClr val="FFFFFF"/>
                </a:solidFill>
                <a:latin typeface="Cambria" panose="02040503050406030204" pitchFamily="18" charset="0"/>
                <a:ea typeface="Cambria" panose="02040503050406030204" pitchFamily="18" charset="0"/>
                <a:cs typeface="Arial" panose="020B0604020202020204" pitchFamily="34" charset="0"/>
              </a:rPr>
              <a:t>Sponsors</a:t>
            </a:r>
            <a:endParaRPr sz="1115" dirty="0">
              <a:latin typeface="Cambria" panose="02040503050406030204" pitchFamily="18" charset="0"/>
              <a:ea typeface="Cambria" panose="02040503050406030204" pitchFamily="18" charset="0"/>
              <a:cs typeface="Arial" panose="020B0604020202020204" pitchFamily="34" charset="0"/>
            </a:endParaRPr>
          </a:p>
        </p:txBody>
      </p:sp>
      <p:sp>
        <p:nvSpPr>
          <p:cNvPr id="11" name="object 5"/>
          <p:cNvSpPr/>
          <p:nvPr/>
        </p:nvSpPr>
        <p:spPr>
          <a:xfrm>
            <a:off x="533400" y="2995295"/>
            <a:ext cx="1652734" cy="380594"/>
          </a:xfrm>
          <a:prstGeom prst="rect">
            <a:avLst/>
          </a:prstGeom>
          <a:solidFill>
            <a:schemeClr val="accent3"/>
          </a:solid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sp>
        <p:nvSpPr>
          <p:cNvPr id="12" name="object 6"/>
          <p:cNvSpPr txBox="1"/>
          <p:nvPr/>
        </p:nvSpPr>
        <p:spPr>
          <a:xfrm>
            <a:off x="1022772" y="3100908"/>
            <a:ext cx="491959" cy="170969"/>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95"/>
              </a:spcBef>
            </a:pPr>
            <a:r>
              <a:rPr sz="1015" b="1" spc="-5" dirty="0">
                <a:solidFill>
                  <a:srgbClr val="FFFFFF"/>
                </a:solidFill>
                <a:latin typeface="Cambria" panose="02040503050406030204" pitchFamily="18" charset="0"/>
                <a:ea typeface="Cambria" panose="02040503050406030204" pitchFamily="18" charset="0"/>
                <a:cs typeface="Arial" panose="020B0604020202020204" pitchFamily="34" charset="0"/>
              </a:rPr>
              <a:t>Trustee</a:t>
            </a:r>
            <a:endParaRPr sz="1015" dirty="0">
              <a:latin typeface="Cambria" panose="02040503050406030204" pitchFamily="18" charset="0"/>
              <a:ea typeface="Cambria" panose="02040503050406030204" pitchFamily="18" charset="0"/>
              <a:cs typeface="Arial" panose="020B0604020202020204" pitchFamily="34" charset="0"/>
            </a:endParaRPr>
          </a:p>
        </p:txBody>
      </p:sp>
      <p:sp>
        <p:nvSpPr>
          <p:cNvPr id="13" name="object 7"/>
          <p:cNvSpPr/>
          <p:nvPr/>
        </p:nvSpPr>
        <p:spPr>
          <a:xfrm>
            <a:off x="2958035" y="5434071"/>
            <a:ext cx="803125" cy="263066"/>
          </a:xfrm>
          <a:prstGeom prst="rect">
            <a:avLst/>
          </a:prstGeom>
          <a:blipFill>
            <a:blip r:embed="rId2" cstate="print"/>
            <a:stretch>
              <a:fillRect/>
            </a:stretch>
          </a:bli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sp>
        <p:nvSpPr>
          <p:cNvPr id="14" name="object 8"/>
          <p:cNvSpPr txBox="1"/>
          <p:nvPr/>
        </p:nvSpPr>
        <p:spPr>
          <a:xfrm>
            <a:off x="3165522" y="5473531"/>
            <a:ext cx="390730" cy="170969"/>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95"/>
              </a:spcBef>
            </a:pPr>
            <a:r>
              <a:rPr sz="1015" b="1" spc="-5" dirty="0">
                <a:latin typeface="Cambria" panose="02040503050406030204" pitchFamily="18" charset="0"/>
                <a:ea typeface="Cambria" panose="02040503050406030204" pitchFamily="18" charset="0"/>
                <a:cs typeface="Arial" panose="020B0604020202020204" pitchFamily="34" charset="0"/>
              </a:rPr>
              <a:t>SPV</a:t>
            </a:r>
            <a:r>
              <a:rPr sz="1015" b="1" spc="-66" dirty="0">
                <a:latin typeface="Cambria" panose="02040503050406030204" pitchFamily="18" charset="0"/>
                <a:ea typeface="Cambria" panose="02040503050406030204" pitchFamily="18" charset="0"/>
                <a:cs typeface="Arial" panose="020B0604020202020204" pitchFamily="34" charset="0"/>
              </a:rPr>
              <a:t> </a:t>
            </a:r>
            <a:r>
              <a:rPr sz="1015" b="1" spc="-5" dirty="0">
                <a:latin typeface="Cambria" panose="02040503050406030204" pitchFamily="18" charset="0"/>
                <a:ea typeface="Cambria" panose="02040503050406030204" pitchFamily="18" charset="0"/>
                <a:cs typeface="Arial" panose="020B0604020202020204" pitchFamily="34" charset="0"/>
              </a:rPr>
              <a:t>1</a:t>
            </a:r>
            <a:endParaRPr sz="1015">
              <a:latin typeface="Cambria" panose="02040503050406030204" pitchFamily="18" charset="0"/>
              <a:ea typeface="Cambria" panose="02040503050406030204" pitchFamily="18" charset="0"/>
              <a:cs typeface="Arial" panose="020B0604020202020204" pitchFamily="34" charset="0"/>
            </a:endParaRPr>
          </a:p>
        </p:txBody>
      </p:sp>
      <p:grpSp>
        <p:nvGrpSpPr>
          <p:cNvPr id="15" name="object 9"/>
          <p:cNvGrpSpPr/>
          <p:nvPr/>
        </p:nvGrpSpPr>
        <p:grpSpPr>
          <a:xfrm>
            <a:off x="1079178" y="1505105"/>
            <a:ext cx="7850839" cy="1886337"/>
            <a:chOff x="1412494" y="1225296"/>
            <a:chExt cx="7731887" cy="1857756"/>
          </a:xfrm>
          <a:solidFill>
            <a:srgbClr val="FFC000"/>
          </a:solidFill>
        </p:grpSpPr>
        <p:sp>
          <p:nvSpPr>
            <p:cNvPr id="53" name="object 10"/>
            <p:cNvSpPr/>
            <p:nvPr/>
          </p:nvSpPr>
          <p:spPr>
            <a:xfrm>
              <a:off x="1412494" y="1225296"/>
              <a:ext cx="3270885" cy="1379220"/>
            </a:xfrm>
            <a:custGeom>
              <a:avLst/>
              <a:gdLst/>
              <a:ahLst/>
              <a:cxnLst/>
              <a:rect l="l" t="t" r="r" b="b"/>
              <a:pathLst>
                <a:path w="3270885" h="1379220">
                  <a:moveTo>
                    <a:pt x="3226308" y="1302892"/>
                  </a:moveTo>
                  <a:lnTo>
                    <a:pt x="3194558" y="1302892"/>
                  </a:lnTo>
                  <a:lnTo>
                    <a:pt x="3232658" y="1379092"/>
                  </a:lnTo>
                  <a:lnTo>
                    <a:pt x="3264407" y="1315592"/>
                  </a:lnTo>
                  <a:lnTo>
                    <a:pt x="3226308" y="1315592"/>
                  </a:lnTo>
                  <a:lnTo>
                    <a:pt x="3226308" y="1302892"/>
                  </a:lnTo>
                  <a:close/>
                </a:path>
                <a:path w="3270885" h="1379220">
                  <a:moveTo>
                    <a:pt x="3226308" y="689609"/>
                  </a:moveTo>
                  <a:lnTo>
                    <a:pt x="3226308" y="1315592"/>
                  </a:lnTo>
                  <a:lnTo>
                    <a:pt x="3239008" y="1315592"/>
                  </a:lnTo>
                  <a:lnTo>
                    <a:pt x="3239008" y="695959"/>
                  </a:lnTo>
                  <a:lnTo>
                    <a:pt x="3232658" y="695959"/>
                  </a:lnTo>
                  <a:lnTo>
                    <a:pt x="3226308" y="689609"/>
                  </a:lnTo>
                  <a:close/>
                </a:path>
                <a:path w="3270885" h="1379220">
                  <a:moveTo>
                    <a:pt x="3270757" y="1302892"/>
                  </a:moveTo>
                  <a:lnTo>
                    <a:pt x="3239008" y="1302892"/>
                  </a:lnTo>
                  <a:lnTo>
                    <a:pt x="3239008" y="1315592"/>
                  </a:lnTo>
                  <a:lnTo>
                    <a:pt x="3264407" y="1315592"/>
                  </a:lnTo>
                  <a:lnTo>
                    <a:pt x="3270757" y="1302892"/>
                  </a:lnTo>
                  <a:close/>
                </a:path>
                <a:path w="3270885" h="1379220">
                  <a:moveTo>
                    <a:pt x="12700" y="0"/>
                  </a:moveTo>
                  <a:lnTo>
                    <a:pt x="0" y="0"/>
                  </a:lnTo>
                  <a:lnTo>
                    <a:pt x="0" y="695959"/>
                  </a:lnTo>
                  <a:lnTo>
                    <a:pt x="3226308" y="695959"/>
                  </a:lnTo>
                  <a:lnTo>
                    <a:pt x="3226308" y="689609"/>
                  </a:lnTo>
                  <a:lnTo>
                    <a:pt x="12700" y="689609"/>
                  </a:lnTo>
                  <a:lnTo>
                    <a:pt x="6350" y="683259"/>
                  </a:lnTo>
                  <a:lnTo>
                    <a:pt x="12700" y="683259"/>
                  </a:lnTo>
                  <a:lnTo>
                    <a:pt x="12700" y="0"/>
                  </a:lnTo>
                  <a:close/>
                </a:path>
                <a:path w="3270885" h="1379220">
                  <a:moveTo>
                    <a:pt x="3239008" y="683259"/>
                  </a:moveTo>
                  <a:lnTo>
                    <a:pt x="12700" y="683259"/>
                  </a:lnTo>
                  <a:lnTo>
                    <a:pt x="12700" y="689609"/>
                  </a:lnTo>
                  <a:lnTo>
                    <a:pt x="3226308" y="689609"/>
                  </a:lnTo>
                  <a:lnTo>
                    <a:pt x="3232658" y="695959"/>
                  </a:lnTo>
                  <a:lnTo>
                    <a:pt x="3239008" y="695959"/>
                  </a:lnTo>
                  <a:lnTo>
                    <a:pt x="3239008" y="683259"/>
                  </a:lnTo>
                  <a:close/>
                </a:path>
                <a:path w="3270885" h="1379220">
                  <a:moveTo>
                    <a:pt x="12700" y="683259"/>
                  </a:moveTo>
                  <a:lnTo>
                    <a:pt x="6350" y="683259"/>
                  </a:lnTo>
                  <a:lnTo>
                    <a:pt x="12700" y="689609"/>
                  </a:lnTo>
                  <a:lnTo>
                    <a:pt x="12700" y="683259"/>
                  </a:lnTo>
                  <a:close/>
                </a:path>
              </a:pathLst>
            </a:custGeom>
            <a:gr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sp>
          <p:nvSpPr>
            <p:cNvPr id="54" name="object 11"/>
            <p:cNvSpPr/>
            <p:nvPr/>
          </p:nvSpPr>
          <p:spPr>
            <a:xfrm>
              <a:off x="7421879" y="2692908"/>
              <a:ext cx="1722502" cy="390144"/>
            </a:xfrm>
            <a:prstGeom prst="rect">
              <a:avLst/>
            </a:prstGeom>
            <a:gr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grpSp>
      <p:sp>
        <p:nvSpPr>
          <p:cNvPr id="16" name="object 12"/>
          <p:cNvSpPr txBox="1"/>
          <p:nvPr/>
        </p:nvSpPr>
        <p:spPr>
          <a:xfrm>
            <a:off x="7417249" y="3107884"/>
            <a:ext cx="1269551" cy="170969"/>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95"/>
              </a:spcBef>
            </a:pPr>
            <a:r>
              <a:rPr sz="1015" b="1" spc="-5" dirty="0">
                <a:solidFill>
                  <a:srgbClr val="FFFFFF"/>
                </a:solidFill>
                <a:latin typeface="Cambria" panose="02040503050406030204" pitchFamily="18" charset="0"/>
                <a:ea typeface="Cambria" panose="02040503050406030204" pitchFamily="18" charset="0"/>
                <a:cs typeface="Arial" panose="020B0604020202020204" pitchFamily="34" charset="0"/>
              </a:rPr>
              <a:t>Investment</a:t>
            </a:r>
            <a:r>
              <a:rPr sz="1015" b="1" spc="-71" dirty="0">
                <a:solidFill>
                  <a:srgbClr val="FFFFFF"/>
                </a:solidFill>
                <a:latin typeface="Cambria" panose="02040503050406030204" pitchFamily="18" charset="0"/>
                <a:ea typeface="Cambria" panose="02040503050406030204" pitchFamily="18" charset="0"/>
                <a:cs typeface="Arial" panose="020B0604020202020204" pitchFamily="34" charset="0"/>
              </a:rPr>
              <a:t> </a:t>
            </a:r>
            <a:r>
              <a:rPr sz="1015" b="1" dirty="0">
                <a:solidFill>
                  <a:srgbClr val="FFFFFF"/>
                </a:solidFill>
                <a:latin typeface="Cambria" panose="02040503050406030204" pitchFamily="18" charset="0"/>
                <a:ea typeface="Cambria" panose="02040503050406030204" pitchFamily="18" charset="0"/>
                <a:cs typeface="Arial" panose="020B0604020202020204" pitchFamily="34" charset="0"/>
              </a:rPr>
              <a:t>Manager</a:t>
            </a:r>
            <a:endParaRPr sz="1015" dirty="0">
              <a:latin typeface="Cambria" panose="02040503050406030204" pitchFamily="18" charset="0"/>
              <a:ea typeface="Cambria" panose="02040503050406030204" pitchFamily="18" charset="0"/>
              <a:cs typeface="Arial" panose="020B0604020202020204" pitchFamily="34" charset="0"/>
            </a:endParaRPr>
          </a:p>
        </p:txBody>
      </p:sp>
      <p:grpSp>
        <p:nvGrpSpPr>
          <p:cNvPr id="17" name="object 13"/>
          <p:cNvGrpSpPr/>
          <p:nvPr/>
        </p:nvGrpSpPr>
        <p:grpSpPr>
          <a:xfrm>
            <a:off x="5850212" y="1110505"/>
            <a:ext cx="2836588" cy="4586631"/>
            <a:chOff x="6111242" y="836675"/>
            <a:chExt cx="2793610" cy="4517134"/>
          </a:xfrm>
          <a:solidFill>
            <a:srgbClr val="C00000"/>
          </a:solidFill>
        </p:grpSpPr>
        <p:sp>
          <p:nvSpPr>
            <p:cNvPr id="51" name="object 14"/>
            <p:cNvSpPr/>
            <p:nvPr/>
          </p:nvSpPr>
          <p:spPr>
            <a:xfrm>
              <a:off x="6111242" y="836675"/>
              <a:ext cx="1517837" cy="388620"/>
            </a:xfrm>
            <a:prstGeom prst="rect">
              <a:avLst/>
            </a:prstGeom>
            <a:gr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sp>
          <p:nvSpPr>
            <p:cNvPr id="52" name="object 15"/>
            <p:cNvSpPr/>
            <p:nvPr/>
          </p:nvSpPr>
          <p:spPr>
            <a:xfrm>
              <a:off x="7629079" y="4922519"/>
              <a:ext cx="1275773" cy="431290"/>
            </a:xfrm>
            <a:prstGeom prst="rect">
              <a:avLst/>
            </a:prstGeom>
            <a:gr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grpSp>
      <p:sp>
        <p:nvSpPr>
          <p:cNvPr id="18" name="object 16"/>
          <p:cNvSpPr txBox="1"/>
          <p:nvPr/>
        </p:nvSpPr>
        <p:spPr>
          <a:xfrm>
            <a:off x="6293812" y="1205286"/>
            <a:ext cx="657665" cy="188224"/>
          </a:xfrm>
          <a:prstGeom prst="rect">
            <a:avLst/>
          </a:prstGeom>
        </p:spPr>
        <p:txBody>
          <a:bodyPr vert="horz" wrap="square" lIns="0" tIns="1354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105"/>
              </a:spcBef>
            </a:pPr>
            <a:r>
              <a:rPr sz="1115" b="1" spc="-5" dirty="0">
                <a:solidFill>
                  <a:srgbClr val="FFFFFF"/>
                </a:solidFill>
                <a:latin typeface="Cambria" panose="02040503050406030204" pitchFamily="18" charset="0"/>
                <a:ea typeface="Cambria" panose="02040503050406030204" pitchFamily="18" charset="0"/>
                <a:cs typeface="Arial" panose="020B0604020202020204" pitchFamily="34" charset="0"/>
              </a:rPr>
              <a:t>Investors</a:t>
            </a:r>
            <a:endParaRPr sz="1115" dirty="0">
              <a:latin typeface="Cambria" panose="02040503050406030204" pitchFamily="18" charset="0"/>
              <a:ea typeface="Cambria" panose="02040503050406030204" pitchFamily="18" charset="0"/>
              <a:cs typeface="Arial" panose="020B0604020202020204" pitchFamily="34" charset="0"/>
            </a:endParaRPr>
          </a:p>
        </p:txBody>
      </p:sp>
      <p:grpSp>
        <p:nvGrpSpPr>
          <p:cNvPr id="19" name="object 17"/>
          <p:cNvGrpSpPr/>
          <p:nvPr/>
        </p:nvGrpSpPr>
        <p:grpSpPr>
          <a:xfrm>
            <a:off x="3959233" y="1505104"/>
            <a:ext cx="2662252" cy="4192031"/>
            <a:chOff x="4248911" y="1225296"/>
            <a:chExt cx="2621915" cy="4128515"/>
          </a:xfrm>
        </p:grpSpPr>
        <p:sp>
          <p:nvSpPr>
            <p:cNvPr id="49" name="object 18"/>
            <p:cNvSpPr/>
            <p:nvPr/>
          </p:nvSpPr>
          <p:spPr>
            <a:xfrm>
              <a:off x="4645151" y="1225296"/>
              <a:ext cx="2225675" cy="1379220"/>
            </a:xfrm>
            <a:custGeom>
              <a:avLst/>
              <a:gdLst/>
              <a:ahLst/>
              <a:cxnLst/>
              <a:rect l="l" t="t" r="r" b="b"/>
              <a:pathLst>
                <a:path w="2225675" h="1379220">
                  <a:moveTo>
                    <a:pt x="2225421" y="0"/>
                  </a:moveTo>
                  <a:lnTo>
                    <a:pt x="2225421" y="689609"/>
                  </a:lnTo>
                  <a:lnTo>
                    <a:pt x="0" y="689609"/>
                  </a:lnTo>
                  <a:lnTo>
                    <a:pt x="0" y="1379092"/>
                  </a:lnTo>
                </a:path>
              </a:pathLst>
            </a:custGeom>
            <a:ln w="9144">
              <a:solidFill>
                <a:srgbClr val="959595"/>
              </a:solidFill>
            </a:ln>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sp>
          <p:nvSpPr>
            <p:cNvPr id="50" name="object 19"/>
            <p:cNvSpPr/>
            <p:nvPr/>
          </p:nvSpPr>
          <p:spPr>
            <a:xfrm>
              <a:off x="4248911" y="5094731"/>
              <a:ext cx="789432" cy="259080"/>
            </a:xfrm>
            <a:prstGeom prst="rect">
              <a:avLst/>
            </a:prstGeom>
            <a:blipFill>
              <a:blip r:embed="rId3" cstate="print"/>
              <a:stretch>
                <a:fillRect/>
              </a:stretch>
            </a:bli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grpSp>
      <p:sp>
        <p:nvSpPr>
          <p:cNvPr id="20" name="object 20"/>
          <p:cNvSpPr txBox="1"/>
          <p:nvPr/>
        </p:nvSpPr>
        <p:spPr>
          <a:xfrm>
            <a:off x="4166076" y="5473531"/>
            <a:ext cx="390085" cy="170969"/>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95"/>
              </a:spcBef>
            </a:pPr>
            <a:r>
              <a:rPr sz="1015" b="1" spc="-10" dirty="0">
                <a:latin typeface="Cambria" panose="02040503050406030204" pitchFamily="18" charset="0"/>
                <a:ea typeface="Cambria" panose="02040503050406030204" pitchFamily="18" charset="0"/>
                <a:cs typeface="Arial" panose="020B0604020202020204" pitchFamily="34" charset="0"/>
              </a:rPr>
              <a:t>SPV</a:t>
            </a:r>
            <a:r>
              <a:rPr sz="1015" b="1" spc="-61" dirty="0">
                <a:latin typeface="Cambria" panose="02040503050406030204" pitchFamily="18" charset="0"/>
                <a:ea typeface="Cambria" panose="02040503050406030204" pitchFamily="18" charset="0"/>
                <a:cs typeface="Arial" panose="020B0604020202020204" pitchFamily="34" charset="0"/>
              </a:rPr>
              <a:t> </a:t>
            </a:r>
            <a:r>
              <a:rPr sz="1015" b="1" spc="-5" dirty="0">
                <a:latin typeface="Cambria" panose="02040503050406030204" pitchFamily="18" charset="0"/>
                <a:ea typeface="Cambria" panose="02040503050406030204" pitchFamily="18" charset="0"/>
                <a:cs typeface="Arial" panose="020B0604020202020204" pitchFamily="34" charset="0"/>
              </a:rPr>
              <a:t>2</a:t>
            </a:r>
            <a:endParaRPr sz="1015">
              <a:latin typeface="Cambria" panose="02040503050406030204" pitchFamily="18" charset="0"/>
              <a:ea typeface="Cambria" panose="02040503050406030204" pitchFamily="18" charset="0"/>
              <a:cs typeface="Arial" panose="020B0604020202020204" pitchFamily="34" charset="0"/>
            </a:endParaRPr>
          </a:p>
        </p:txBody>
      </p:sp>
      <p:grpSp>
        <p:nvGrpSpPr>
          <p:cNvPr id="21" name="object 21"/>
          <p:cNvGrpSpPr/>
          <p:nvPr/>
        </p:nvGrpSpPr>
        <p:grpSpPr>
          <a:xfrm>
            <a:off x="2186134" y="3152079"/>
            <a:ext cx="4981358" cy="2673718"/>
            <a:chOff x="2516123" y="2849879"/>
            <a:chExt cx="4905884" cy="2633218"/>
          </a:xfrm>
        </p:grpSpPr>
        <p:sp>
          <p:nvSpPr>
            <p:cNvPr id="46" name="object 22"/>
            <p:cNvSpPr/>
            <p:nvPr/>
          </p:nvSpPr>
          <p:spPr>
            <a:xfrm>
              <a:off x="2516123" y="2849879"/>
              <a:ext cx="1818005" cy="76200"/>
            </a:xfrm>
            <a:custGeom>
              <a:avLst/>
              <a:gdLst/>
              <a:ahLst/>
              <a:cxnLst/>
              <a:rect l="l" t="t" r="r" b="b"/>
              <a:pathLst>
                <a:path w="1818004" h="76200">
                  <a:moveTo>
                    <a:pt x="76200" y="0"/>
                  </a:moveTo>
                  <a:lnTo>
                    <a:pt x="0" y="38100"/>
                  </a:lnTo>
                  <a:lnTo>
                    <a:pt x="76200" y="76200"/>
                  </a:lnTo>
                  <a:lnTo>
                    <a:pt x="76200" y="44450"/>
                  </a:lnTo>
                  <a:lnTo>
                    <a:pt x="63500" y="44450"/>
                  </a:lnTo>
                  <a:lnTo>
                    <a:pt x="63500" y="31750"/>
                  </a:lnTo>
                  <a:lnTo>
                    <a:pt x="76200" y="31750"/>
                  </a:lnTo>
                  <a:lnTo>
                    <a:pt x="76200" y="0"/>
                  </a:lnTo>
                  <a:close/>
                </a:path>
                <a:path w="1818004" h="76200">
                  <a:moveTo>
                    <a:pt x="1741677" y="0"/>
                  </a:moveTo>
                  <a:lnTo>
                    <a:pt x="1741677" y="76200"/>
                  </a:lnTo>
                  <a:lnTo>
                    <a:pt x="1805177" y="44450"/>
                  </a:lnTo>
                  <a:lnTo>
                    <a:pt x="1754377" y="44450"/>
                  </a:lnTo>
                  <a:lnTo>
                    <a:pt x="1754377" y="31750"/>
                  </a:lnTo>
                  <a:lnTo>
                    <a:pt x="1805177" y="31750"/>
                  </a:lnTo>
                  <a:lnTo>
                    <a:pt x="1741677" y="0"/>
                  </a:lnTo>
                  <a:close/>
                </a:path>
                <a:path w="1818004" h="76200">
                  <a:moveTo>
                    <a:pt x="76200" y="31750"/>
                  </a:moveTo>
                  <a:lnTo>
                    <a:pt x="63500" y="31750"/>
                  </a:lnTo>
                  <a:lnTo>
                    <a:pt x="63500" y="44450"/>
                  </a:lnTo>
                  <a:lnTo>
                    <a:pt x="76200" y="44450"/>
                  </a:lnTo>
                  <a:lnTo>
                    <a:pt x="76200" y="31750"/>
                  </a:lnTo>
                  <a:close/>
                </a:path>
                <a:path w="1818004" h="76200">
                  <a:moveTo>
                    <a:pt x="908938" y="31750"/>
                  </a:moveTo>
                  <a:lnTo>
                    <a:pt x="76200" y="31750"/>
                  </a:lnTo>
                  <a:lnTo>
                    <a:pt x="76200" y="44450"/>
                  </a:lnTo>
                  <a:lnTo>
                    <a:pt x="902588" y="44450"/>
                  </a:lnTo>
                  <a:lnTo>
                    <a:pt x="902588" y="38100"/>
                  </a:lnTo>
                  <a:lnTo>
                    <a:pt x="915288" y="38100"/>
                  </a:lnTo>
                  <a:lnTo>
                    <a:pt x="908938" y="31750"/>
                  </a:lnTo>
                  <a:close/>
                </a:path>
                <a:path w="1818004" h="76200">
                  <a:moveTo>
                    <a:pt x="902588" y="38100"/>
                  </a:moveTo>
                  <a:lnTo>
                    <a:pt x="902588" y="44450"/>
                  </a:lnTo>
                  <a:lnTo>
                    <a:pt x="908938" y="44450"/>
                  </a:lnTo>
                  <a:lnTo>
                    <a:pt x="902588" y="38100"/>
                  </a:lnTo>
                  <a:close/>
                </a:path>
                <a:path w="1818004" h="76200">
                  <a:moveTo>
                    <a:pt x="1741677" y="31750"/>
                  </a:moveTo>
                  <a:lnTo>
                    <a:pt x="915288" y="31750"/>
                  </a:lnTo>
                  <a:lnTo>
                    <a:pt x="915288" y="38100"/>
                  </a:lnTo>
                  <a:lnTo>
                    <a:pt x="902588" y="38100"/>
                  </a:lnTo>
                  <a:lnTo>
                    <a:pt x="908938" y="44450"/>
                  </a:lnTo>
                  <a:lnTo>
                    <a:pt x="1741677" y="44450"/>
                  </a:lnTo>
                  <a:lnTo>
                    <a:pt x="1741677" y="31750"/>
                  </a:lnTo>
                  <a:close/>
                </a:path>
                <a:path w="1818004" h="76200">
                  <a:moveTo>
                    <a:pt x="1805177" y="31750"/>
                  </a:moveTo>
                  <a:lnTo>
                    <a:pt x="1754377" y="31750"/>
                  </a:lnTo>
                  <a:lnTo>
                    <a:pt x="1754377" y="44450"/>
                  </a:lnTo>
                  <a:lnTo>
                    <a:pt x="1805177" y="44450"/>
                  </a:lnTo>
                  <a:lnTo>
                    <a:pt x="1817877" y="38100"/>
                  </a:lnTo>
                  <a:lnTo>
                    <a:pt x="1805177" y="31750"/>
                  </a:lnTo>
                  <a:close/>
                </a:path>
                <a:path w="1818004" h="76200">
                  <a:moveTo>
                    <a:pt x="915288" y="31750"/>
                  </a:moveTo>
                  <a:lnTo>
                    <a:pt x="908938" y="31750"/>
                  </a:lnTo>
                  <a:lnTo>
                    <a:pt x="915288" y="38100"/>
                  </a:lnTo>
                  <a:lnTo>
                    <a:pt x="915288" y="31750"/>
                  </a:lnTo>
                  <a:close/>
                </a:path>
              </a:pathLst>
            </a:custGeom>
            <a:solidFill>
              <a:srgbClr val="959595"/>
            </a:solid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sp>
          <p:nvSpPr>
            <p:cNvPr id="47" name="object 23"/>
            <p:cNvSpPr/>
            <p:nvPr/>
          </p:nvSpPr>
          <p:spPr>
            <a:xfrm>
              <a:off x="3181349" y="4754117"/>
              <a:ext cx="2940050" cy="728980"/>
            </a:xfrm>
            <a:custGeom>
              <a:avLst/>
              <a:gdLst/>
              <a:ahLst/>
              <a:cxnLst/>
              <a:rect l="l" t="t" r="r" b="b"/>
              <a:pathLst>
                <a:path w="2940050" h="728979">
                  <a:moveTo>
                    <a:pt x="0" y="728471"/>
                  </a:moveTo>
                  <a:lnTo>
                    <a:pt x="2939796" y="728471"/>
                  </a:lnTo>
                  <a:lnTo>
                    <a:pt x="2939796" y="0"/>
                  </a:lnTo>
                  <a:lnTo>
                    <a:pt x="0" y="0"/>
                  </a:lnTo>
                  <a:lnTo>
                    <a:pt x="0" y="728471"/>
                  </a:lnTo>
                  <a:close/>
                </a:path>
              </a:pathLst>
            </a:custGeom>
            <a:ln w="25908">
              <a:solidFill>
                <a:srgbClr val="BB4646"/>
              </a:solidFill>
              <a:prstDash val="lgDash"/>
            </a:ln>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sp>
          <p:nvSpPr>
            <p:cNvPr id="48" name="object 24"/>
            <p:cNvSpPr/>
            <p:nvPr/>
          </p:nvSpPr>
          <p:spPr>
            <a:xfrm>
              <a:off x="4607052" y="2849879"/>
              <a:ext cx="2814955" cy="1929130"/>
            </a:xfrm>
            <a:custGeom>
              <a:avLst/>
              <a:gdLst/>
              <a:ahLst/>
              <a:cxnLst/>
              <a:rect l="l" t="t" r="r" b="b"/>
              <a:pathLst>
                <a:path w="2814954" h="1929129">
                  <a:moveTo>
                    <a:pt x="76200" y="1852803"/>
                  </a:moveTo>
                  <a:lnTo>
                    <a:pt x="44450" y="1852803"/>
                  </a:lnTo>
                  <a:lnTo>
                    <a:pt x="44450" y="183896"/>
                  </a:lnTo>
                  <a:lnTo>
                    <a:pt x="44450" y="177546"/>
                  </a:lnTo>
                  <a:lnTo>
                    <a:pt x="44450" y="171196"/>
                  </a:lnTo>
                  <a:lnTo>
                    <a:pt x="31750" y="171196"/>
                  </a:lnTo>
                  <a:lnTo>
                    <a:pt x="31750" y="177546"/>
                  </a:lnTo>
                  <a:lnTo>
                    <a:pt x="31750" y="1852803"/>
                  </a:lnTo>
                  <a:lnTo>
                    <a:pt x="0" y="1852803"/>
                  </a:lnTo>
                  <a:lnTo>
                    <a:pt x="38100" y="1929003"/>
                  </a:lnTo>
                  <a:lnTo>
                    <a:pt x="69850" y="1865503"/>
                  </a:lnTo>
                  <a:lnTo>
                    <a:pt x="76200" y="1852803"/>
                  </a:lnTo>
                  <a:close/>
                </a:path>
                <a:path w="2814954" h="1929129">
                  <a:moveTo>
                    <a:pt x="2814828" y="38100"/>
                  </a:moveTo>
                  <a:lnTo>
                    <a:pt x="2802128" y="31750"/>
                  </a:lnTo>
                  <a:lnTo>
                    <a:pt x="2738628" y="0"/>
                  </a:lnTo>
                  <a:lnTo>
                    <a:pt x="2738628" y="31750"/>
                  </a:lnTo>
                  <a:lnTo>
                    <a:pt x="1595120" y="31750"/>
                  </a:lnTo>
                  <a:lnTo>
                    <a:pt x="1588770" y="31750"/>
                  </a:lnTo>
                  <a:lnTo>
                    <a:pt x="438912" y="31750"/>
                  </a:lnTo>
                  <a:lnTo>
                    <a:pt x="438912" y="0"/>
                  </a:lnTo>
                  <a:lnTo>
                    <a:pt x="362712" y="38100"/>
                  </a:lnTo>
                  <a:lnTo>
                    <a:pt x="438912" y="76200"/>
                  </a:lnTo>
                  <a:lnTo>
                    <a:pt x="438912" y="44450"/>
                  </a:lnTo>
                  <a:lnTo>
                    <a:pt x="1582420" y="44450"/>
                  </a:lnTo>
                  <a:lnTo>
                    <a:pt x="1588770" y="44450"/>
                  </a:lnTo>
                  <a:lnTo>
                    <a:pt x="2738628" y="44450"/>
                  </a:lnTo>
                  <a:lnTo>
                    <a:pt x="2738628" y="76200"/>
                  </a:lnTo>
                  <a:lnTo>
                    <a:pt x="2802128" y="44450"/>
                  </a:lnTo>
                  <a:lnTo>
                    <a:pt x="2814828" y="38100"/>
                  </a:lnTo>
                  <a:close/>
                </a:path>
              </a:pathLst>
            </a:custGeom>
            <a:solidFill>
              <a:srgbClr val="959595"/>
            </a:solid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grpSp>
      <p:sp>
        <p:nvSpPr>
          <p:cNvPr id="22" name="object 25"/>
          <p:cNvSpPr txBox="1"/>
          <p:nvPr/>
        </p:nvSpPr>
        <p:spPr>
          <a:xfrm>
            <a:off x="5242453" y="2981110"/>
            <a:ext cx="1386254" cy="170969"/>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95"/>
              </a:spcBef>
            </a:pPr>
            <a:r>
              <a:rPr sz="1015" spc="-5" dirty="0">
                <a:latin typeface="Cambria" panose="02040503050406030204" pitchFamily="18" charset="0"/>
                <a:ea typeface="Cambria" panose="02040503050406030204" pitchFamily="18" charset="0"/>
                <a:cs typeface="Arial" panose="020B0604020202020204" pitchFamily="34" charset="0"/>
              </a:rPr>
              <a:t>Asset Management</a:t>
            </a:r>
            <a:r>
              <a:rPr sz="1015" spc="-86" dirty="0">
                <a:latin typeface="Cambria" panose="02040503050406030204" pitchFamily="18" charset="0"/>
                <a:ea typeface="Cambria" panose="02040503050406030204" pitchFamily="18" charset="0"/>
                <a:cs typeface="Arial" panose="020B0604020202020204" pitchFamily="34" charset="0"/>
              </a:rPr>
              <a:t> </a:t>
            </a:r>
            <a:r>
              <a:rPr sz="1015" spc="-5" dirty="0">
                <a:latin typeface="Cambria" panose="02040503050406030204" pitchFamily="18" charset="0"/>
                <a:ea typeface="Cambria" panose="02040503050406030204" pitchFamily="18" charset="0"/>
                <a:cs typeface="Arial" panose="020B0604020202020204" pitchFamily="34" charset="0"/>
              </a:rPr>
              <a:t>Fee</a:t>
            </a:r>
            <a:endParaRPr sz="1015" dirty="0">
              <a:latin typeface="Cambria" panose="02040503050406030204" pitchFamily="18" charset="0"/>
              <a:ea typeface="Cambria" panose="02040503050406030204" pitchFamily="18" charset="0"/>
              <a:cs typeface="Arial" panose="020B0604020202020204" pitchFamily="34" charset="0"/>
            </a:endParaRPr>
          </a:p>
        </p:txBody>
      </p:sp>
      <p:sp>
        <p:nvSpPr>
          <p:cNvPr id="23" name="object 26"/>
          <p:cNvSpPr/>
          <p:nvPr/>
        </p:nvSpPr>
        <p:spPr>
          <a:xfrm>
            <a:off x="3327875" y="5233160"/>
            <a:ext cx="2070999" cy="208905"/>
          </a:xfrm>
          <a:custGeom>
            <a:avLst/>
            <a:gdLst/>
            <a:ahLst/>
            <a:cxnLst/>
            <a:rect l="l" t="t" r="r" b="b"/>
            <a:pathLst>
              <a:path w="2039620" h="205739">
                <a:moveTo>
                  <a:pt x="31750" y="129031"/>
                </a:moveTo>
                <a:lnTo>
                  <a:pt x="0" y="129031"/>
                </a:lnTo>
                <a:lnTo>
                  <a:pt x="38100" y="205231"/>
                </a:lnTo>
                <a:lnTo>
                  <a:pt x="69850" y="141731"/>
                </a:lnTo>
                <a:lnTo>
                  <a:pt x="31750" y="141731"/>
                </a:lnTo>
                <a:lnTo>
                  <a:pt x="31750" y="129031"/>
                </a:lnTo>
                <a:close/>
              </a:path>
              <a:path w="2039620" h="205739">
                <a:moveTo>
                  <a:pt x="1994662" y="115569"/>
                </a:moveTo>
                <a:lnTo>
                  <a:pt x="1962912" y="115569"/>
                </a:lnTo>
                <a:lnTo>
                  <a:pt x="2001012" y="191769"/>
                </a:lnTo>
                <a:lnTo>
                  <a:pt x="2032762" y="128269"/>
                </a:lnTo>
                <a:lnTo>
                  <a:pt x="1994662" y="128269"/>
                </a:lnTo>
                <a:lnTo>
                  <a:pt x="1994662" y="115569"/>
                </a:lnTo>
                <a:close/>
              </a:path>
              <a:path w="2039620" h="205739">
                <a:moveTo>
                  <a:pt x="2007362" y="0"/>
                </a:moveTo>
                <a:lnTo>
                  <a:pt x="31750" y="0"/>
                </a:lnTo>
                <a:lnTo>
                  <a:pt x="31750" y="141731"/>
                </a:lnTo>
                <a:lnTo>
                  <a:pt x="44450" y="141731"/>
                </a:lnTo>
                <a:lnTo>
                  <a:pt x="44450" y="12699"/>
                </a:lnTo>
                <a:lnTo>
                  <a:pt x="38100" y="12699"/>
                </a:lnTo>
                <a:lnTo>
                  <a:pt x="44450" y="6349"/>
                </a:lnTo>
                <a:lnTo>
                  <a:pt x="2007362" y="6349"/>
                </a:lnTo>
                <a:lnTo>
                  <a:pt x="2007362" y="0"/>
                </a:lnTo>
                <a:close/>
              </a:path>
              <a:path w="2039620" h="205739">
                <a:moveTo>
                  <a:pt x="76200" y="129031"/>
                </a:moveTo>
                <a:lnTo>
                  <a:pt x="44450" y="129031"/>
                </a:lnTo>
                <a:lnTo>
                  <a:pt x="44450" y="141731"/>
                </a:lnTo>
                <a:lnTo>
                  <a:pt x="69850" y="141731"/>
                </a:lnTo>
                <a:lnTo>
                  <a:pt x="76200" y="129031"/>
                </a:lnTo>
                <a:close/>
              </a:path>
              <a:path w="2039620" h="205739">
                <a:moveTo>
                  <a:pt x="1994662" y="6349"/>
                </a:moveTo>
                <a:lnTo>
                  <a:pt x="1994662" y="128269"/>
                </a:lnTo>
                <a:lnTo>
                  <a:pt x="2007362" y="128269"/>
                </a:lnTo>
                <a:lnTo>
                  <a:pt x="2007362" y="12699"/>
                </a:lnTo>
                <a:lnTo>
                  <a:pt x="2001012" y="12699"/>
                </a:lnTo>
                <a:lnTo>
                  <a:pt x="1994662" y="6349"/>
                </a:lnTo>
                <a:close/>
              </a:path>
              <a:path w="2039620" h="205739">
                <a:moveTo>
                  <a:pt x="2039112" y="115569"/>
                </a:moveTo>
                <a:lnTo>
                  <a:pt x="2007362" y="115569"/>
                </a:lnTo>
                <a:lnTo>
                  <a:pt x="2007362" y="128269"/>
                </a:lnTo>
                <a:lnTo>
                  <a:pt x="2032762" y="128269"/>
                </a:lnTo>
                <a:lnTo>
                  <a:pt x="2039112" y="115569"/>
                </a:lnTo>
                <a:close/>
              </a:path>
              <a:path w="2039620" h="205739">
                <a:moveTo>
                  <a:pt x="44450" y="6349"/>
                </a:moveTo>
                <a:lnTo>
                  <a:pt x="38100" y="12699"/>
                </a:lnTo>
                <a:lnTo>
                  <a:pt x="44450" y="12699"/>
                </a:lnTo>
                <a:lnTo>
                  <a:pt x="44450" y="6349"/>
                </a:lnTo>
                <a:close/>
              </a:path>
              <a:path w="2039620" h="205739">
                <a:moveTo>
                  <a:pt x="1994662" y="6349"/>
                </a:moveTo>
                <a:lnTo>
                  <a:pt x="44450" y="6349"/>
                </a:lnTo>
                <a:lnTo>
                  <a:pt x="44450" y="12699"/>
                </a:lnTo>
                <a:lnTo>
                  <a:pt x="1994662" y="12699"/>
                </a:lnTo>
                <a:lnTo>
                  <a:pt x="1994662" y="6349"/>
                </a:lnTo>
                <a:close/>
              </a:path>
              <a:path w="2039620" h="205739">
                <a:moveTo>
                  <a:pt x="2007362" y="6349"/>
                </a:moveTo>
                <a:lnTo>
                  <a:pt x="1994662" y="6349"/>
                </a:lnTo>
                <a:lnTo>
                  <a:pt x="2001012" y="12699"/>
                </a:lnTo>
                <a:lnTo>
                  <a:pt x="2007362" y="12699"/>
                </a:lnTo>
                <a:lnTo>
                  <a:pt x="2007362" y="6349"/>
                </a:lnTo>
                <a:close/>
              </a:path>
            </a:pathLst>
          </a:custGeom>
          <a:solidFill>
            <a:srgbClr val="959595"/>
          </a:solid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sp>
        <p:nvSpPr>
          <p:cNvPr id="24" name="object 27"/>
          <p:cNvSpPr txBox="1"/>
          <p:nvPr/>
        </p:nvSpPr>
        <p:spPr>
          <a:xfrm>
            <a:off x="6105025" y="5253793"/>
            <a:ext cx="903965" cy="170969"/>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95"/>
              </a:spcBef>
            </a:pPr>
            <a:r>
              <a:rPr sz="1015" spc="-5" dirty="0">
                <a:latin typeface="Cambria" panose="02040503050406030204" pitchFamily="18" charset="0"/>
                <a:ea typeface="Cambria" panose="02040503050406030204" pitchFamily="18" charset="0"/>
                <a:cs typeface="Arial" panose="020B0604020202020204" pitchFamily="34" charset="0"/>
              </a:rPr>
              <a:t>O&amp;M</a:t>
            </a:r>
            <a:r>
              <a:rPr sz="1015" spc="-61" dirty="0">
                <a:latin typeface="Cambria" panose="02040503050406030204" pitchFamily="18" charset="0"/>
                <a:ea typeface="Cambria" panose="02040503050406030204" pitchFamily="18" charset="0"/>
                <a:cs typeface="Arial" panose="020B0604020202020204" pitchFamily="34" charset="0"/>
              </a:rPr>
              <a:t> </a:t>
            </a:r>
            <a:r>
              <a:rPr sz="1015" spc="-5" dirty="0">
                <a:latin typeface="Cambria" panose="02040503050406030204" pitchFamily="18" charset="0"/>
                <a:ea typeface="Cambria" panose="02040503050406030204" pitchFamily="18" charset="0"/>
                <a:cs typeface="Arial" panose="020B0604020202020204" pitchFamily="34" charset="0"/>
              </a:rPr>
              <a:t>Contracts</a:t>
            </a:r>
            <a:endParaRPr sz="1015">
              <a:latin typeface="Cambria" panose="02040503050406030204" pitchFamily="18" charset="0"/>
              <a:ea typeface="Cambria" panose="02040503050406030204" pitchFamily="18" charset="0"/>
              <a:cs typeface="Arial" panose="020B0604020202020204" pitchFamily="34" charset="0"/>
            </a:endParaRPr>
          </a:p>
        </p:txBody>
      </p:sp>
      <p:sp>
        <p:nvSpPr>
          <p:cNvPr id="25" name="object 28"/>
          <p:cNvSpPr/>
          <p:nvPr/>
        </p:nvSpPr>
        <p:spPr>
          <a:xfrm>
            <a:off x="2877568" y="6105662"/>
            <a:ext cx="1968480" cy="297239"/>
          </a:xfrm>
          <a:custGeom>
            <a:avLst/>
            <a:gdLst/>
            <a:ahLst/>
            <a:cxnLst/>
            <a:rect l="l" t="t" r="r" b="b"/>
            <a:pathLst>
              <a:path w="1938654" h="292735">
                <a:moveTo>
                  <a:pt x="0" y="48767"/>
                </a:moveTo>
                <a:lnTo>
                  <a:pt x="3833" y="29784"/>
                </a:lnTo>
                <a:lnTo>
                  <a:pt x="14287" y="14282"/>
                </a:lnTo>
                <a:lnTo>
                  <a:pt x="29789" y="3832"/>
                </a:lnTo>
                <a:lnTo>
                  <a:pt x="48768" y="0"/>
                </a:lnTo>
                <a:lnTo>
                  <a:pt x="903731" y="0"/>
                </a:lnTo>
                <a:lnTo>
                  <a:pt x="922710" y="3832"/>
                </a:lnTo>
                <a:lnTo>
                  <a:pt x="938212" y="14282"/>
                </a:lnTo>
                <a:lnTo>
                  <a:pt x="948666" y="29784"/>
                </a:lnTo>
                <a:lnTo>
                  <a:pt x="952500" y="48767"/>
                </a:lnTo>
                <a:lnTo>
                  <a:pt x="952500" y="243839"/>
                </a:lnTo>
                <a:lnTo>
                  <a:pt x="948666" y="262823"/>
                </a:lnTo>
                <a:lnTo>
                  <a:pt x="938212" y="278325"/>
                </a:lnTo>
                <a:lnTo>
                  <a:pt x="922710" y="288775"/>
                </a:lnTo>
                <a:lnTo>
                  <a:pt x="903731" y="292607"/>
                </a:lnTo>
                <a:lnTo>
                  <a:pt x="48768" y="292607"/>
                </a:lnTo>
                <a:lnTo>
                  <a:pt x="29789" y="288775"/>
                </a:lnTo>
                <a:lnTo>
                  <a:pt x="14287" y="278325"/>
                </a:lnTo>
                <a:lnTo>
                  <a:pt x="3833" y="262823"/>
                </a:lnTo>
                <a:lnTo>
                  <a:pt x="0" y="243839"/>
                </a:lnTo>
                <a:lnTo>
                  <a:pt x="0" y="48767"/>
                </a:lnTo>
                <a:close/>
              </a:path>
              <a:path w="1938654" h="292735">
                <a:moveTo>
                  <a:pt x="987551" y="48767"/>
                </a:moveTo>
                <a:lnTo>
                  <a:pt x="991385" y="29784"/>
                </a:lnTo>
                <a:lnTo>
                  <a:pt x="1001839" y="14282"/>
                </a:lnTo>
                <a:lnTo>
                  <a:pt x="1017341" y="3832"/>
                </a:lnTo>
                <a:lnTo>
                  <a:pt x="1036319" y="0"/>
                </a:lnTo>
                <a:lnTo>
                  <a:pt x="1889760" y="0"/>
                </a:lnTo>
                <a:lnTo>
                  <a:pt x="1908738" y="3832"/>
                </a:lnTo>
                <a:lnTo>
                  <a:pt x="1924240" y="14282"/>
                </a:lnTo>
                <a:lnTo>
                  <a:pt x="1934694" y="29784"/>
                </a:lnTo>
                <a:lnTo>
                  <a:pt x="1938527" y="48767"/>
                </a:lnTo>
                <a:lnTo>
                  <a:pt x="1938527" y="243839"/>
                </a:lnTo>
                <a:lnTo>
                  <a:pt x="1934694" y="262823"/>
                </a:lnTo>
                <a:lnTo>
                  <a:pt x="1924240" y="278325"/>
                </a:lnTo>
                <a:lnTo>
                  <a:pt x="1908738" y="288775"/>
                </a:lnTo>
                <a:lnTo>
                  <a:pt x="1889760" y="292607"/>
                </a:lnTo>
                <a:lnTo>
                  <a:pt x="1036319" y="292607"/>
                </a:lnTo>
                <a:lnTo>
                  <a:pt x="1017341" y="288775"/>
                </a:lnTo>
                <a:lnTo>
                  <a:pt x="1001839" y="278325"/>
                </a:lnTo>
                <a:lnTo>
                  <a:pt x="991385" y="262823"/>
                </a:lnTo>
                <a:lnTo>
                  <a:pt x="987551" y="243839"/>
                </a:lnTo>
                <a:lnTo>
                  <a:pt x="987551" y="48767"/>
                </a:lnTo>
                <a:close/>
              </a:path>
            </a:pathLst>
          </a:custGeom>
          <a:ln w="3175">
            <a:solidFill>
              <a:srgbClr val="959595"/>
            </a:solidFill>
          </a:ln>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sp>
        <p:nvSpPr>
          <p:cNvPr id="26" name="object 29"/>
          <p:cNvSpPr txBox="1"/>
          <p:nvPr/>
        </p:nvSpPr>
        <p:spPr>
          <a:xfrm>
            <a:off x="-39265" y="6162401"/>
            <a:ext cx="4623640" cy="168567"/>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5080" algn="r">
              <a:spcBef>
                <a:spcPts val="95"/>
              </a:spcBef>
              <a:tabLst>
                <a:tab pos="1000760" algn="l"/>
              </a:tabLst>
            </a:pPr>
            <a:r>
              <a:rPr sz="1015" b="1" spc="-41" dirty="0">
                <a:latin typeface="Cambria" panose="02040503050406030204" pitchFamily="18" charset="0"/>
                <a:ea typeface="Cambria" panose="02040503050406030204" pitchFamily="18" charset="0"/>
                <a:cs typeface="Arial" panose="020B0604020202020204" pitchFamily="34" charset="0"/>
              </a:rPr>
              <a:t>A</a:t>
            </a:r>
            <a:r>
              <a:rPr sz="1015" b="1" spc="-5" dirty="0">
                <a:latin typeface="Cambria" panose="02040503050406030204" pitchFamily="18" charset="0"/>
                <a:ea typeface="Cambria" panose="02040503050406030204" pitchFamily="18" charset="0"/>
                <a:cs typeface="Arial" panose="020B0604020202020204" pitchFamily="34" charset="0"/>
              </a:rPr>
              <a:t>s</a:t>
            </a:r>
            <a:r>
              <a:rPr sz="1015" b="1" spc="-10" dirty="0">
                <a:latin typeface="Cambria" panose="02040503050406030204" pitchFamily="18" charset="0"/>
                <a:ea typeface="Cambria" panose="02040503050406030204" pitchFamily="18" charset="0"/>
                <a:cs typeface="Arial" panose="020B0604020202020204" pitchFamily="34" charset="0"/>
              </a:rPr>
              <a:t>s</a:t>
            </a:r>
            <a:r>
              <a:rPr sz="1015" b="1" spc="-5" dirty="0">
                <a:latin typeface="Cambria" panose="02040503050406030204" pitchFamily="18" charset="0"/>
                <a:ea typeface="Cambria" panose="02040503050406030204" pitchFamily="18" charset="0"/>
                <a:cs typeface="Arial" panose="020B0604020202020204" pitchFamily="34" charset="0"/>
              </a:rPr>
              <a:t>ets</a:t>
            </a:r>
            <a:r>
              <a:rPr sz="1015" b="1" dirty="0">
                <a:latin typeface="Cambria" panose="02040503050406030204" pitchFamily="18" charset="0"/>
                <a:ea typeface="Cambria" panose="02040503050406030204" pitchFamily="18" charset="0"/>
                <a:cs typeface="Arial" panose="020B0604020202020204" pitchFamily="34" charset="0"/>
              </a:rPr>
              <a:t>	</a:t>
            </a:r>
            <a:r>
              <a:rPr sz="1015" b="1" spc="-41" dirty="0">
                <a:latin typeface="Cambria" panose="02040503050406030204" pitchFamily="18" charset="0"/>
                <a:ea typeface="Cambria" panose="02040503050406030204" pitchFamily="18" charset="0"/>
                <a:cs typeface="Arial" panose="020B0604020202020204" pitchFamily="34" charset="0"/>
              </a:rPr>
              <a:t>A</a:t>
            </a:r>
            <a:r>
              <a:rPr sz="1015" b="1" spc="-5" dirty="0">
                <a:latin typeface="Cambria" panose="02040503050406030204" pitchFamily="18" charset="0"/>
                <a:ea typeface="Cambria" panose="02040503050406030204" pitchFamily="18" charset="0"/>
                <a:cs typeface="Arial" panose="020B0604020202020204" pitchFamily="34" charset="0"/>
              </a:rPr>
              <a:t>s</a:t>
            </a:r>
            <a:r>
              <a:rPr sz="1015" b="1" spc="-10" dirty="0">
                <a:latin typeface="Cambria" panose="02040503050406030204" pitchFamily="18" charset="0"/>
                <a:ea typeface="Cambria" panose="02040503050406030204" pitchFamily="18" charset="0"/>
                <a:cs typeface="Arial" panose="020B0604020202020204" pitchFamily="34" charset="0"/>
              </a:rPr>
              <a:t>s</a:t>
            </a:r>
            <a:r>
              <a:rPr sz="1015" b="1" spc="-5" dirty="0">
                <a:latin typeface="Cambria" panose="02040503050406030204" pitchFamily="18" charset="0"/>
                <a:ea typeface="Cambria" panose="02040503050406030204" pitchFamily="18" charset="0"/>
                <a:cs typeface="Arial" panose="020B0604020202020204" pitchFamily="34" charset="0"/>
              </a:rPr>
              <a:t>ets</a:t>
            </a:r>
            <a:endParaRPr sz="1015" dirty="0">
              <a:latin typeface="Cambria" panose="02040503050406030204" pitchFamily="18" charset="0"/>
              <a:ea typeface="Cambria" panose="02040503050406030204" pitchFamily="18" charset="0"/>
              <a:cs typeface="Arial" panose="020B0604020202020204" pitchFamily="34" charset="0"/>
            </a:endParaRPr>
          </a:p>
        </p:txBody>
      </p:sp>
      <p:sp>
        <p:nvSpPr>
          <p:cNvPr id="27" name="object 30"/>
          <p:cNvSpPr/>
          <p:nvPr/>
        </p:nvSpPr>
        <p:spPr>
          <a:xfrm>
            <a:off x="4883058" y="6105662"/>
            <a:ext cx="967154" cy="297239"/>
          </a:xfrm>
          <a:custGeom>
            <a:avLst/>
            <a:gdLst/>
            <a:ahLst/>
            <a:cxnLst/>
            <a:rect l="l" t="t" r="r" b="b"/>
            <a:pathLst>
              <a:path w="952500" h="292735">
                <a:moveTo>
                  <a:pt x="0" y="48767"/>
                </a:moveTo>
                <a:lnTo>
                  <a:pt x="3833" y="29784"/>
                </a:lnTo>
                <a:lnTo>
                  <a:pt x="14287" y="14282"/>
                </a:lnTo>
                <a:lnTo>
                  <a:pt x="29789" y="3832"/>
                </a:lnTo>
                <a:lnTo>
                  <a:pt x="48768" y="0"/>
                </a:lnTo>
                <a:lnTo>
                  <a:pt x="903732" y="0"/>
                </a:lnTo>
                <a:lnTo>
                  <a:pt x="922710" y="3832"/>
                </a:lnTo>
                <a:lnTo>
                  <a:pt x="938212" y="14282"/>
                </a:lnTo>
                <a:lnTo>
                  <a:pt x="948666" y="29784"/>
                </a:lnTo>
                <a:lnTo>
                  <a:pt x="952500" y="48767"/>
                </a:lnTo>
                <a:lnTo>
                  <a:pt x="952500" y="243839"/>
                </a:lnTo>
                <a:lnTo>
                  <a:pt x="948666" y="262823"/>
                </a:lnTo>
                <a:lnTo>
                  <a:pt x="938212" y="278325"/>
                </a:lnTo>
                <a:lnTo>
                  <a:pt x="922710" y="288775"/>
                </a:lnTo>
                <a:lnTo>
                  <a:pt x="903732" y="292607"/>
                </a:lnTo>
                <a:lnTo>
                  <a:pt x="48768" y="292607"/>
                </a:lnTo>
                <a:lnTo>
                  <a:pt x="29789" y="288775"/>
                </a:lnTo>
                <a:lnTo>
                  <a:pt x="14287" y="278325"/>
                </a:lnTo>
                <a:lnTo>
                  <a:pt x="3833" y="262823"/>
                </a:lnTo>
                <a:lnTo>
                  <a:pt x="0" y="243839"/>
                </a:lnTo>
                <a:lnTo>
                  <a:pt x="0" y="48767"/>
                </a:lnTo>
                <a:close/>
              </a:path>
            </a:pathLst>
          </a:custGeom>
          <a:ln w="3175">
            <a:solidFill>
              <a:srgbClr val="959595"/>
            </a:solidFill>
          </a:ln>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sp>
        <p:nvSpPr>
          <p:cNvPr id="28" name="object 31"/>
          <p:cNvSpPr txBox="1"/>
          <p:nvPr/>
        </p:nvSpPr>
        <p:spPr>
          <a:xfrm>
            <a:off x="5146252" y="6162402"/>
            <a:ext cx="442311" cy="170969"/>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95"/>
              </a:spcBef>
            </a:pPr>
            <a:r>
              <a:rPr sz="1015" b="1" spc="-41" dirty="0">
                <a:latin typeface="Cambria" panose="02040503050406030204" pitchFamily="18" charset="0"/>
                <a:ea typeface="Cambria" panose="02040503050406030204" pitchFamily="18" charset="0"/>
                <a:cs typeface="Arial" panose="020B0604020202020204" pitchFamily="34" charset="0"/>
              </a:rPr>
              <a:t>A</a:t>
            </a:r>
            <a:r>
              <a:rPr sz="1015" b="1" spc="-5" dirty="0">
                <a:latin typeface="Cambria" panose="02040503050406030204" pitchFamily="18" charset="0"/>
                <a:ea typeface="Cambria" panose="02040503050406030204" pitchFamily="18" charset="0"/>
                <a:cs typeface="Arial" panose="020B0604020202020204" pitchFamily="34" charset="0"/>
              </a:rPr>
              <a:t>s</a:t>
            </a:r>
            <a:r>
              <a:rPr sz="1015" b="1" spc="-10" dirty="0">
                <a:latin typeface="Cambria" panose="02040503050406030204" pitchFamily="18" charset="0"/>
                <a:ea typeface="Cambria" panose="02040503050406030204" pitchFamily="18" charset="0"/>
                <a:cs typeface="Arial" panose="020B0604020202020204" pitchFamily="34" charset="0"/>
              </a:rPr>
              <a:t>s</a:t>
            </a:r>
            <a:r>
              <a:rPr sz="1015" b="1" spc="-5" dirty="0">
                <a:latin typeface="Cambria" panose="02040503050406030204" pitchFamily="18" charset="0"/>
                <a:ea typeface="Cambria" panose="02040503050406030204" pitchFamily="18" charset="0"/>
                <a:cs typeface="Arial" panose="020B0604020202020204" pitchFamily="34" charset="0"/>
              </a:rPr>
              <a:t>ets</a:t>
            </a:r>
            <a:endParaRPr sz="1015">
              <a:latin typeface="Cambria" panose="02040503050406030204" pitchFamily="18" charset="0"/>
              <a:ea typeface="Cambria" panose="02040503050406030204" pitchFamily="18" charset="0"/>
              <a:cs typeface="Arial" panose="020B0604020202020204" pitchFamily="34" charset="0"/>
            </a:endParaRPr>
          </a:p>
        </p:txBody>
      </p:sp>
      <p:sp>
        <p:nvSpPr>
          <p:cNvPr id="29" name="object 36"/>
          <p:cNvSpPr txBox="1"/>
          <p:nvPr/>
        </p:nvSpPr>
        <p:spPr>
          <a:xfrm>
            <a:off x="4197926" y="3224705"/>
            <a:ext cx="327543" cy="324764"/>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95"/>
              </a:spcBef>
            </a:pPr>
            <a:r>
              <a:rPr sz="1015" b="1" spc="-5" dirty="0">
                <a:solidFill>
                  <a:srgbClr val="FFFFFF"/>
                </a:solidFill>
                <a:latin typeface="Cambria" panose="02040503050406030204" pitchFamily="18" charset="0"/>
                <a:ea typeface="Cambria" panose="02040503050406030204" pitchFamily="18" charset="0"/>
                <a:cs typeface="Arial" panose="020B0604020202020204" pitchFamily="34" charset="0"/>
              </a:rPr>
              <a:t>In</a:t>
            </a:r>
            <a:r>
              <a:rPr sz="1015" b="1" spc="5" dirty="0">
                <a:solidFill>
                  <a:srgbClr val="FFFFFF"/>
                </a:solidFill>
                <a:latin typeface="Cambria" panose="02040503050406030204" pitchFamily="18" charset="0"/>
                <a:ea typeface="Cambria" panose="02040503050406030204" pitchFamily="18" charset="0"/>
                <a:cs typeface="Arial" panose="020B0604020202020204" pitchFamily="34" charset="0"/>
              </a:rPr>
              <a:t>v</a:t>
            </a:r>
            <a:r>
              <a:rPr sz="1015" b="1" spc="-5" dirty="0">
                <a:solidFill>
                  <a:srgbClr val="FFFFFF"/>
                </a:solidFill>
                <a:latin typeface="Cambria" panose="02040503050406030204" pitchFamily="18" charset="0"/>
                <a:ea typeface="Cambria" panose="02040503050406030204" pitchFamily="18" charset="0"/>
                <a:cs typeface="Arial" panose="020B0604020202020204" pitchFamily="34" charset="0"/>
              </a:rPr>
              <a:t>IT</a:t>
            </a:r>
            <a:endParaRPr sz="1015" dirty="0">
              <a:latin typeface="Cambria" panose="02040503050406030204" pitchFamily="18" charset="0"/>
              <a:ea typeface="Cambria" panose="02040503050406030204" pitchFamily="18" charset="0"/>
              <a:cs typeface="Arial" panose="020B0604020202020204" pitchFamily="34" charset="0"/>
            </a:endParaRPr>
          </a:p>
        </p:txBody>
      </p:sp>
      <p:grpSp>
        <p:nvGrpSpPr>
          <p:cNvPr id="30" name="object 37"/>
          <p:cNvGrpSpPr/>
          <p:nvPr/>
        </p:nvGrpSpPr>
        <p:grpSpPr>
          <a:xfrm>
            <a:off x="4951125" y="5434071"/>
            <a:ext cx="803120" cy="672364"/>
            <a:chOff x="5225796" y="5094732"/>
            <a:chExt cx="790955" cy="662177"/>
          </a:xfrm>
        </p:grpSpPr>
        <p:sp>
          <p:nvSpPr>
            <p:cNvPr id="44" name="object 38"/>
            <p:cNvSpPr/>
            <p:nvPr/>
          </p:nvSpPr>
          <p:spPr>
            <a:xfrm>
              <a:off x="5597525" y="5311775"/>
              <a:ext cx="76200" cy="445134"/>
            </a:xfrm>
            <a:custGeom>
              <a:avLst/>
              <a:gdLst/>
              <a:ahLst/>
              <a:cxnLst/>
              <a:rect l="l" t="t" r="r" b="b"/>
              <a:pathLst>
                <a:path w="76200" h="445135">
                  <a:moveTo>
                    <a:pt x="31750" y="368884"/>
                  </a:moveTo>
                  <a:lnTo>
                    <a:pt x="0" y="368884"/>
                  </a:lnTo>
                  <a:lnTo>
                    <a:pt x="38100" y="445084"/>
                  </a:lnTo>
                  <a:lnTo>
                    <a:pt x="69850" y="381584"/>
                  </a:lnTo>
                  <a:lnTo>
                    <a:pt x="31750" y="381584"/>
                  </a:lnTo>
                  <a:lnTo>
                    <a:pt x="31750" y="368884"/>
                  </a:lnTo>
                  <a:close/>
                </a:path>
                <a:path w="76200" h="445135">
                  <a:moveTo>
                    <a:pt x="31750" y="6350"/>
                  </a:moveTo>
                  <a:lnTo>
                    <a:pt x="31750" y="381584"/>
                  </a:lnTo>
                  <a:lnTo>
                    <a:pt x="44450" y="381584"/>
                  </a:lnTo>
                  <a:lnTo>
                    <a:pt x="44450" y="12700"/>
                  </a:lnTo>
                  <a:lnTo>
                    <a:pt x="38100" y="12700"/>
                  </a:lnTo>
                  <a:lnTo>
                    <a:pt x="31750" y="6350"/>
                  </a:lnTo>
                  <a:close/>
                </a:path>
                <a:path w="76200" h="445135">
                  <a:moveTo>
                    <a:pt x="76200" y="368884"/>
                  </a:moveTo>
                  <a:lnTo>
                    <a:pt x="44450" y="368884"/>
                  </a:lnTo>
                  <a:lnTo>
                    <a:pt x="44450" y="381584"/>
                  </a:lnTo>
                  <a:lnTo>
                    <a:pt x="69850" y="381584"/>
                  </a:lnTo>
                  <a:lnTo>
                    <a:pt x="76200" y="368884"/>
                  </a:lnTo>
                  <a:close/>
                </a:path>
                <a:path w="76200" h="445135">
                  <a:moveTo>
                    <a:pt x="44450" y="0"/>
                  </a:moveTo>
                  <a:lnTo>
                    <a:pt x="18161" y="0"/>
                  </a:lnTo>
                  <a:lnTo>
                    <a:pt x="18161" y="42037"/>
                  </a:lnTo>
                  <a:lnTo>
                    <a:pt x="30861" y="42037"/>
                  </a:lnTo>
                  <a:lnTo>
                    <a:pt x="30861" y="12700"/>
                  </a:lnTo>
                  <a:lnTo>
                    <a:pt x="24511" y="12700"/>
                  </a:lnTo>
                  <a:lnTo>
                    <a:pt x="30861" y="6350"/>
                  </a:lnTo>
                  <a:lnTo>
                    <a:pt x="44450" y="6350"/>
                  </a:lnTo>
                  <a:lnTo>
                    <a:pt x="44450" y="0"/>
                  </a:lnTo>
                  <a:close/>
                </a:path>
                <a:path w="76200" h="445135">
                  <a:moveTo>
                    <a:pt x="30861" y="6350"/>
                  </a:moveTo>
                  <a:lnTo>
                    <a:pt x="24511" y="12700"/>
                  </a:lnTo>
                  <a:lnTo>
                    <a:pt x="30861" y="12700"/>
                  </a:lnTo>
                  <a:lnTo>
                    <a:pt x="30861" y="6350"/>
                  </a:lnTo>
                  <a:close/>
                </a:path>
                <a:path w="76200" h="445135">
                  <a:moveTo>
                    <a:pt x="31750" y="6350"/>
                  </a:moveTo>
                  <a:lnTo>
                    <a:pt x="30861" y="6350"/>
                  </a:lnTo>
                  <a:lnTo>
                    <a:pt x="30861" y="12700"/>
                  </a:lnTo>
                  <a:lnTo>
                    <a:pt x="31750" y="12700"/>
                  </a:lnTo>
                  <a:lnTo>
                    <a:pt x="31750" y="6350"/>
                  </a:lnTo>
                  <a:close/>
                </a:path>
                <a:path w="76200" h="445135">
                  <a:moveTo>
                    <a:pt x="44450" y="6350"/>
                  </a:moveTo>
                  <a:lnTo>
                    <a:pt x="31750" y="6350"/>
                  </a:lnTo>
                  <a:lnTo>
                    <a:pt x="38100" y="12700"/>
                  </a:lnTo>
                  <a:lnTo>
                    <a:pt x="44450" y="12700"/>
                  </a:lnTo>
                  <a:lnTo>
                    <a:pt x="44450" y="6350"/>
                  </a:lnTo>
                  <a:close/>
                </a:path>
              </a:pathLst>
            </a:custGeom>
            <a:solidFill>
              <a:srgbClr val="959595"/>
            </a:solid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sp>
          <p:nvSpPr>
            <p:cNvPr id="45" name="object 39"/>
            <p:cNvSpPr/>
            <p:nvPr/>
          </p:nvSpPr>
          <p:spPr>
            <a:xfrm>
              <a:off x="5225796" y="5094732"/>
              <a:ext cx="790955" cy="259080"/>
            </a:xfrm>
            <a:prstGeom prst="rect">
              <a:avLst/>
            </a:prstGeom>
            <a:blipFill>
              <a:blip r:embed="rId2" cstate="print"/>
              <a:stretch>
                <a:fillRect/>
              </a:stretch>
            </a:bli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grpSp>
      <p:sp>
        <p:nvSpPr>
          <p:cNvPr id="31" name="object 40"/>
          <p:cNvSpPr txBox="1"/>
          <p:nvPr/>
        </p:nvSpPr>
        <p:spPr>
          <a:xfrm>
            <a:off x="5159277" y="5473531"/>
            <a:ext cx="390085" cy="170969"/>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95"/>
              </a:spcBef>
            </a:pPr>
            <a:r>
              <a:rPr sz="1015" b="1" spc="-10" dirty="0">
                <a:latin typeface="Cambria" panose="02040503050406030204" pitchFamily="18" charset="0"/>
                <a:ea typeface="Cambria" panose="02040503050406030204" pitchFamily="18" charset="0"/>
                <a:cs typeface="Arial" panose="020B0604020202020204" pitchFamily="34" charset="0"/>
              </a:rPr>
              <a:t>SPV</a:t>
            </a:r>
            <a:r>
              <a:rPr sz="1015" b="1" spc="-61" dirty="0">
                <a:latin typeface="Cambria" panose="02040503050406030204" pitchFamily="18" charset="0"/>
                <a:ea typeface="Cambria" panose="02040503050406030204" pitchFamily="18" charset="0"/>
                <a:cs typeface="Arial" panose="020B0604020202020204" pitchFamily="34" charset="0"/>
              </a:rPr>
              <a:t> </a:t>
            </a:r>
            <a:r>
              <a:rPr sz="1015" b="1" spc="-5" dirty="0">
                <a:latin typeface="Cambria" panose="02040503050406030204" pitchFamily="18" charset="0"/>
                <a:ea typeface="Cambria" panose="02040503050406030204" pitchFamily="18" charset="0"/>
                <a:cs typeface="Arial" panose="020B0604020202020204" pitchFamily="34" charset="0"/>
              </a:rPr>
              <a:t>3</a:t>
            </a:r>
            <a:endParaRPr sz="1015">
              <a:latin typeface="Cambria" panose="02040503050406030204" pitchFamily="18" charset="0"/>
              <a:ea typeface="Cambria" panose="02040503050406030204" pitchFamily="18" charset="0"/>
              <a:cs typeface="Arial" panose="020B0604020202020204" pitchFamily="34" charset="0"/>
            </a:endParaRPr>
          </a:p>
        </p:txBody>
      </p:sp>
      <p:sp>
        <p:nvSpPr>
          <p:cNvPr id="32" name="object 41"/>
          <p:cNvSpPr txBox="1"/>
          <p:nvPr/>
        </p:nvSpPr>
        <p:spPr>
          <a:xfrm>
            <a:off x="1168027" y="1464381"/>
            <a:ext cx="1272130" cy="477773"/>
          </a:xfrm>
          <a:prstGeom prst="rect">
            <a:avLst/>
          </a:prstGeom>
        </p:spPr>
        <p:txBody>
          <a:bodyPr vert="horz" wrap="square" lIns="0" tIns="8382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7325" indent="-175260">
              <a:spcBef>
                <a:spcPts val="660"/>
              </a:spcBef>
              <a:buClr>
                <a:srgbClr val="FF0000"/>
              </a:buClr>
              <a:buFont typeface="Wingdings" panose="05000000000000000000"/>
              <a:buChar char=""/>
              <a:tabLst>
                <a:tab pos="187960" algn="l"/>
              </a:tabLst>
            </a:pPr>
            <a:r>
              <a:rPr sz="1015" spc="-5" dirty="0">
                <a:latin typeface="Cambria" panose="02040503050406030204" pitchFamily="18" charset="0"/>
                <a:ea typeface="Cambria" panose="02040503050406030204" pitchFamily="18" charset="0"/>
                <a:cs typeface="Arial" panose="020B0604020202020204" pitchFamily="34" charset="0"/>
              </a:rPr>
              <a:t>Sets up</a:t>
            </a:r>
            <a:r>
              <a:rPr sz="1015" spc="-30" dirty="0">
                <a:latin typeface="Cambria" panose="02040503050406030204" pitchFamily="18" charset="0"/>
                <a:ea typeface="Cambria" panose="02040503050406030204" pitchFamily="18" charset="0"/>
                <a:cs typeface="Arial" panose="020B0604020202020204" pitchFamily="34" charset="0"/>
              </a:rPr>
              <a:t> </a:t>
            </a:r>
            <a:r>
              <a:rPr sz="1015" spc="-5" dirty="0">
                <a:latin typeface="Cambria" panose="02040503050406030204" pitchFamily="18" charset="0"/>
                <a:ea typeface="Cambria" panose="02040503050406030204" pitchFamily="18" charset="0"/>
                <a:cs typeface="Arial" panose="020B0604020202020204" pitchFamily="34" charset="0"/>
              </a:rPr>
              <a:t>InvIT</a:t>
            </a:r>
            <a:endParaRPr sz="1015">
              <a:latin typeface="Cambria" panose="02040503050406030204" pitchFamily="18" charset="0"/>
              <a:ea typeface="Cambria" panose="02040503050406030204" pitchFamily="18" charset="0"/>
              <a:cs typeface="Arial" panose="020B0604020202020204" pitchFamily="34" charset="0"/>
            </a:endParaRPr>
          </a:p>
          <a:p>
            <a:pPr marL="187325" indent="-175260">
              <a:spcBef>
                <a:spcPts val="565"/>
              </a:spcBef>
              <a:buClr>
                <a:srgbClr val="FF0000"/>
              </a:buClr>
              <a:buFont typeface="Wingdings" panose="05000000000000000000"/>
              <a:buChar char=""/>
              <a:tabLst>
                <a:tab pos="187960" algn="l"/>
              </a:tabLst>
            </a:pPr>
            <a:r>
              <a:rPr sz="1015" spc="-5" dirty="0">
                <a:latin typeface="Cambria" panose="02040503050406030204" pitchFamily="18" charset="0"/>
                <a:ea typeface="Cambria" panose="02040503050406030204" pitchFamily="18" charset="0"/>
                <a:cs typeface="Arial" panose="020B0604020202020204" pitchFamily="34" charset="0"/>
              </a:rPr>
              <a:t>Lock-in</a:t>
            </a:r>
            <a:r>
              <a:rPr sz="1015" spc="-56" dirty="0">
                <a:latin typeface="Cambria" panose="02040503050406030204" pitchFamily="18" charset="0"/>
                <a:ea typeface="Cambria" panose="02040503050406030204" pitchFamily="18" charset="0"/>
                <a:cs typeface="Arial" panose="020B0604020202020204" pitchFamily="34" charset="0"/>
              </a:rPr>
              <a:t> </a:t>
            </a:r>
            <a:r>
              <a:rPr sz="1015" spc="-5" dirty="0">
                <a:latin typeface="Cambria" panose="02040503050406030204" pitchFamily="18" charset="0"/>
                <a:ea typeface="Cambria" panose="02040503050406030204" pitchFamily="18" charset="0"/>
                <a:cs typeface="Arial" panose="020B0604020202020204" pitchFamily="34" charset="0"/>
              </a:rPr>
              <a:t>restrictions</a:t>
            </a:r>
            <a:endParaRPr sz="1015">
              <a:latin typeface="Cambria" panose="02040503050406030204" pitchFamily="18" charset="0"/>
              <a:ea typeface="Cambria" panose="02040503050406030204" pitchFamily="18" charset="0"/>
              <a:cs typeface="Arial" panose="020B0604020202020204" pitchFamily="34" charset="0"/>
            </a:endParaRPr>
          </a:p>
        </p:txBody>
      </p:sp>
      <p:sp>
        <p:nvSpPr>
          <p:cNvPr id="33" name="object 42"/>
          <p:cNvSpPr txBox="1"/>
          <p:nvPr/>
        </p:nvSpPr>
        <p:spPr>
          <a:xfrm>
            <a:off x="6624901" y="1599885"/>
            <a:ext cx="2061899" cy="419158"/>
          </a:xfrm>
          <a:prstGeom prst="rect">
            <a:avLst/>
          </a:prstGeom>
        </p:spPr>
        <p:txBody>
          <a:bodyPr vert="horz" wrap="square" lIns="0" tIns="1289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7325" marR="7620" indent="-175260">
              <a:lnSpc>
                <a:spcPct val="130000"/>
              </a:lnSpc>
              <a:spcBef>
                <a:spcPts val="100"/>
              </a:spcBef>
              <a:buClr>
                <a:srgbClr val="FF0000"/>
              </a:buClr>
              <a:buFont typeface="Wingdings" panose="05000000000000000000"/>
              <a:buChar char=""/>
              <a:tabLst>
                <a:tab pos="187960" algn="l"/>
              </a:tabLst>
            </a:pPr>
            <a:r>
              <a:rPr sz="1015" spc="-5" dirty="0">
                <a:latin typeface="Cambria" panose="02040503050406030204" pitchFamily="18" charset="0"/>
                <a:ea typeface="Cambria" panose="02040503050406030204" pitchFamily="18" charset="0"/>
                <a:cs typeface="Arial" panose="020B0604020202020204" pitchFamily="34" charset="0"/>
              </a:rPr>
              <a:t>No lock-in – units </a:t>
            </a:r>
            <a:r>
              <a:rPr sz="1015" dirty="0">
                <a:latin typeface="Cambria" panose="02040503050406030204" pitchFamily="18" charset="0"/>
                <a:ea typeface="Cambria" panose="02040503050406030204" pitchFamily="18" charset="0"/>
                <a:cs typeface="Arial" panose="020B0604020202020204" pitchFamily="34" charset="0"/>
              </a:rPr>
              <a:t>freely </a:t>
            </a:r>
            <a:r>
              <a:rPr sz="1015" spc="-5" dirty="0">
                <a:latin typeface="Cambria" panose="02040503050406030204" pitchFamily="18" charset="0"/>
                <a:ea typeface="Cambria" panose="02040503050406030204" pitchFamily="18" charset="0"/>
                <a:cs typeface="Arial" panose="020B0604020202020204" pitchFamily="34" charset="0"/>
              </a:rPr>
              <a:t>tradeable </a:t>
            </a:r>
            <a:r>
              <a:rPr sz="1015" spc="-10" dirty="0">
                <a:latin typeface="Cambria" panose="02040503050406030204" pitchFamily="18" charset="0"/>
                <a:ea typeface="Cambria" panose="02040503050406030204" pitchFamily="18" charset="0"/>
                <a:cs typeface="Arial" panose="020B0604020202020204" pitchFamily="34" charset="0"/>
              </a:rPr>
              <a:t>from  </a:t>
            </a:r>
            <a:r>
              <a:rPr sz="1015" spc="-5" dirty="0">
                <a:latin typeface="Cambria" panose="02040503050406030204" pitchFamily="18" charset="0"/>
                <a:ea typeface="Cambria" panose="02040503050406030204" pitchFamily="18" charset="0"/>
                <a:cs typeface="Arial" panose="020B0604020202020204" pitchFamily="34" charset="0"/>
              </a:rPr>
              <a:t>listing</a:t>
            </a:r>
            <a:r>
              <a:rPr sz="1015" dirty="0">
                <a:latin typeface="Cambria" panose="02040503050406030204" pitchFamily="18" charset="0"/>
                <a:ea typeface="Cambria" panose="02040503050406030204" pitchFamily="18" charset="0"/>
                <a:cs typeface="Arial" panose="020B0604020202020204" pitchFamily="34" charset="0"/>
              </a:rPr>
              <a:t> </a:t>
            </a:r>
            <a:r>
              <a:rPr sz="1015" spc="-10" dirty="0">
                <a:latin typeface="Cambria" panose="02040503050406030204" pitchFamily="18" charset="0"/>
                <a:ea typeface="Cambria" panose="02040503050406030204" pitchFamily="18" charset="0"/>
                <a:cs typeface="Arial" panose="020B0604020202020204" pitchFamily="34" charset="0"/>
              </a:rPr>
              <a:t>date</a:t>
            </a:r>
            <a:endParaRPr sz="1015" dirty="0">
              <a:latin typeface="Cambria" panose="02040503050406030204" pitchFamily="18" charset="0"/>
              <a:ea typeface="Cambria" panose="02040503050406030204" pitchFamily="18" charset="0"/>
              <a:cs typeface="Arial" panose="020B0604020202020204" pitchFamily="34" charset="0"/>
            </a:endParaRPr>
          </a:p>
        </p:txBody>
      </p:sp>
      <p:sp>
        <p:nvSpPr>
          <p:cNvPr id="34" name="object 43"/>
          <p:cNvSpPr txBox="1"/>
          <p:nvPr/>
        </p:nvSpPr>
        <p:spPr>
          <a:xfrm>
            <a:off x="533400" y="3367997"/>
            <a:ext cx="1589014" cy="622227"/>
          </a:xfrm>
          <a:prstGeom prst="rect">
            <a:avLst/>
          </a:prstGeom>
        </p:spPr>
        <p:txBody>
          <a:bodyPr vert="horz" wrap="square" lIns="0" tIns="1289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7325" marR="5080" indent="-175260">
              <a:lnSpc>
                <a:spcPct val="130000"/>
              </a:lnSpc>
              <a:spcBef>
                <a:spcPts val="100"/>
              </a:spcBef>
              <a:buClr>
                <a:srgbClr val="FF0000"/>
              </a:buClr>
              <a:buFont typeface="Wingdings" panose="05000000000000000000"/>
              <a:buChar char=""/>
              <a:tabLst>
                <a:tab pos="187960" algn="l"/>
              </a:tabLst>
            </a:pPr>
            <a:r>
              <a:rPr sz="1015" spc="-5" dirty="0">
                <a:latin typeface="Cambria" panose="02040503050406030204" pitchFamily="18" charset="0"/>
                <a:ea typeface="Cambria" panose="02040503050406030204" pitchFamily="18" charset="0"/>
                <a:cs typeface="Arial" panose="020B0604020202020204" pitchFamily="34" charset="0"/>
              </a:rPr>
              <a:t>Holds InvIT’s assets </a:t>
            </a:r>
            <a:r>
              <a:rPr sz="1015" dirty="0">
                <a:latin typeface="Cambria" panose="02040503050406030204" pitchFamily="18" charset="0"/>
                <a:ea typeface="Cambria" panose="02040503050406030204" pitchFamily="18" charset="0"/>
                <a:cs typeface="Arial" panose="020B0604020202020204" pitchFamily="34" charset="0"/>
              </a:rPr>
              <a:t>for </a:t>
            </a:r>
            <a:r>
              <a:rPr sz="1015" spc="-10" dirty="0">
                <a:latin typeface="Cambria" panose="02040503050406030204" pitchFamily="18" charset="0"/>
                <a:ea typeface="Cambria" panose="02040503050406030204" pitchFamily="18" charset="0"/>
                <a:cs typeface="Arial" panose="020B0604020202020204" pitchFamily="34" charset="0"/>
              </a:rPr>
              <a:t>the  </a:t>
            </a:r>
            <a:r>
              <a:rPr sz="1015" spc="-5" dirty="0">
                <a:latin typeface="Cambria" panose="02040503050406030204" pitchFamily="18" charset="0"/>
                <a:ea typeface="Cambria" panose="02040503050406030204" pitchFamily="18" charset="0"/>
                <a:cs typeface="Arial" panose="020B0604020202020204" pitchFamily="34" charset="0"/>
              </a:rPr>
              <a:t>benefit of unit</a:t>
            </a:r>
            <a:r>
              <a:rPr sz="1015" spc="-25" dirty="0">
                <a:latin typeface="Cambria" panose="02040503050406030204" pitchFamily="18" charset="0"/>
                <a:ea typeface="Cambria" panose="02040503050406030204" pitchFamily="18" charset="0"/>
                <a:cs typeface="Arial" panose="020B0604020202020204" pitchFamily="34" charset="0"/>
              </a:rPr>
              <a:t> </a:t>
            </a:r>
            <a:r>
              <a:rPr sz="1015" spc="-5" dirty="0">
                <a:latin typeface="Cambria" panose="02040503050406030204" pitchFamily="18" charset="0"/>
                <a:ea typeface="Cambria" panose="02040503050406030204" pitchFamily="18" charset="0"/>
                <a:cs typeface="Arial" panose="020B0604020202020204" pitchFamily="34" charset="0"/>
              </a:rPr>
              <a:t>holders</a:t>
            </a:r>
            <a:endParaRPr sz="1015" dirty="0">
              <a:latin typeface="Cambria" panose="02040503050406030204" pitchFamily="18" charset="0"/>
              <a:ea typeface="Cambria" panose="02040503050406030204" pitchFamily="18" charset="0"/>
              <a:cs typeface="Arial" panose="020B0604020202020204" pitchFamily="34" charset="0"/>
            </a:endParaRPr>
          </a:p>
        </p:txBody>
      </p:sp>
      <p:sp>
        <p:nvSpPr>
          <p:cNvPr id="36" name="object 45"/>
          <p:cNvSpPr txBox="1"/>
          <p:nvPr/>
        </p:nvSpPr>
        <p:spPr>
          <a:xfrm>
            <a:off x="7212277" y="3467773"/>
            <a:ext cx="1748873" cy="891526"/>
          </a:xfrm>
          <a:prstGeom prst="rect">
            <a:avLst/>
          </a:prstGeom>
        </p:spPr>
        <p:txBody>
          <a:bodyPr vert="horz" wrap="square" lIns="0" tIns="58674"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58775" indent="-171450">
              <a:spcBef>
                <a:spcPts val="460"/>
              </a:spcBef>
              <a:buClr>
                <a:srgbClr val="FF0000"/>
              </a:buClr>
              <a:buFont typeface="Wingdings" panose="05000000000000000000" pitchFamily="2" charset="2"/>
              <a:buChar char="§"/>
              <a:tabLst>
                <a:tab pos="957580" algn="l"/>
                <a:tab pos="1292225" algn="l"/>
                <a:tab pos="1948180" algn="l"/>
              </a:tabLst>
            </a:pPr>
            <a:r>
              <a:rPr lang="en-GB" sz="1015" spc="-10" dirty="0">
                <a:latin typeface="Cambria" panose="02040503050406030204" pitchFamily="18" charset="0"/>
                <a:ea typeface="Cambria" panose="02040503050406030204" pitchFamily="18" charset="0"/>
                <a:cs typeface="Arial" panose="020B0604020202020204" pitchFamily="34" charset="0"/>
              </a:rPr>
              <a:t>Manages and </a:t>
            </a:r>
            <a:r>
              <a:rPr lang="en-GB" sz="1015" spc="-5" dirty="0">
                <a:latin typeface="Cambria" panose="02040503050406030204" pitchFamily="18" charset="0"/>
                <a:ea typeface="Cambria" panose="02040503050406030204" pitchFamily="18" charset="0"/>
                <a:cs typeface="Arial" panose="020B0604020202020204" pitchFamily="34" charset="0"/>
              </a:rPr>
              <a:t>makes</a:t>
            </a:r>
            <a:r>
              <a:rPr lang="en-GB" sz="1015" spc="152" dirty="0">
                <a:latin typeface="Cambria" panose="02040503050406030204" pitchFamily="18" charset="0"/>
                <a:ea typeface="Cambria" panose="02040503050406030204" pitchFamily="18" charset="0"/>
                <a:cs typeface="Arial" panose="020B0604020202020204" pitchFamily="34" charset="0"/>
              </a:rPr>
              <a:t> </a:t>
            </a:r>
            <a:r>
              <a:rPr lang="en-GB" sz="1015" spc="-5" dirty="0" smtClean="0">
                <a:latin typeface="Cambria" panose="02040503050406030204" pitchFamily="18" charset="0"/>
                <a:ea typeface="Cambria" panose="02040503050406030204" pitchFamily="18" charset="0"/>
                <a:cs typeface="Arial" panose="020B0604020202020204" pitchFamily="34" charset="0"/>
              </a:rPr>
              <a:t>investment </a:t>
            </a:r>
            <a:r>
              <a:rPr sz="1015" spc="-5" dirty="0" smtClean="0">
                <a:latin typeface="Cambria" panose="02040503050406030204" pitchFamily="18" charset="0"/>
                <a:ea typeface="Cambria" panose="02040503050406030204" pitchFamily="18" charset="0"/>
                <a:cs typeface="Arial" panose="020B0604020202020204" pitchFamily="34" charset="0"/>
              </a:rPr>
              <a:t>d</a:t>
            </a:r>
            <a:r>
              <a:rPr sz="1015" spc="-10" dirty="0" smtClean="0">
                <a:latin typeface="Cambria" panose="02040503050406030204" pitchFamily="18" charset="0"/>
                <a:ea typeface="Cambria" panose="02040503050406030204" pitchFamily="18" charset="0"/>
                <a:cs typeface="Arial" panose="020B0604020202020204" pitchFamily="34" charset="0"/>
              </a:rPr>
              <a:t>e</a:t>
            </a:r>
            <a:r>
              <a:rPr sz="1015" dirty="0" smtClean="0">
                <a:latin typeface="Cambria" panose="02040503050406030204" pitchFamily="18" charset="0"/>
                <a:ea typeface="Cambria" panose="02040503050406030204" pitchFamily="18" charset="0"/>
                <a:cs typeface="Arial" panose="020B0604020202020204" pitchFamily="34" charset="0"/>
              </a:rPr>
              <a:t>c</a:t>
            </a:r>
            <a:r>
              <a:rPr sz="1015" spc="-10" dirty="0" smtClean="0">
                <a:latin typeface="Cambria" panose="02040503050406030204" pitchFamily="18" charset="0"/>
                <a:ea typeface="Cambria" panose="02040503050406030204" pitchFamily="18" charset="0"/>
                <a:cs typeface="Arial" panose="020B0604020202020204" pitchFamily="34" charset="0"/>
              </a:rPr>
              <a:t>i</a:t>
            </a:r>
            <a:r>
              <a:rPr sz="1015" dirty="0" smtClean="0">
                <a:latin typeface="Cambria" panose="02040503050406030204" pitchFamily="18" charset="0"/>
                <a:ea typeface="Cambria" panose="02040503050406030204" pitchFamily="18" charset="0"/>
                <a:cs typeface="Arial" panose="020B0604020202020204" pitchFamily="34" charset="0"/>
              </a:rPr>
              <a:t>s</a:t>
            </a:r>
            <a:r>
              <a:rPr sz="1015" spc="-10" dirty="0" smtClean="0">
                <a:latin typeface="Cambria" panose="02040503050406030204" pitchFamily="18" charset="0"/>
                <a:ea typeface="Cambria" panose="02040503050406030204" pitchFamily="18" charset="0"/>
                <a:cs typeface="Arial" panose="020B0604020202020204" pitchFamily="34" charset="0"/>
              </a:rPr>
              <a:t>i</a:t>
            </a:r>
            <a:r>
              <a:rPr sz="1015" spc="-5" dirty="0" smtClean="0">
                <a:latin typeface="Cambria" panose="02040503050406030204" pitchFamily="18" charset="0"/>
                <a:ea typeface="Cambria" panose="02040503050406030204" pitchFamily="18" charset="0"/>
                <a:cs typeface="Arial" panose="020B0604020202020204" pitchFamily="34" charset="0"/>
              </a:rPr>
              <a:t>o</a:t>
            </a:r>
            <a:r>
              <a:rPr sz="1015" spc="-10" dirty="0" smtClean="0">
                <a:latin typeface="Cambria" panose="02040503050406030204" pitchFamily="18" charset="0"/>
                <a:ea typeface="Cambria" panose="02040503050406030204" pitchFamily="18" charset="0"/>
                <a:cs typeface="Arial" panose="020B0604020202020204" pitchFamily="34" charset="0"/>
              </a:rPr>
              <a:t>n</a:t>
            </a:r>
            <a:r>
              <a:rPr sz="1015" spc="-5" dirty="0" smtClean="0">
                <a:latin typeface="Cambria" panose="02040503050406030204" pitchFamily="18" charset="0"/>
                <a:ea typeface="Cambria" panose="02040503050406030204" pitchFamily="18" charset="0"/>
                <a:cs typeface="Arial" panose="020B0604020202020204" pitchFamily="34" charset="0"/>
              </a:rPr>
              <a:t>s</a:t>
            </a:r>
            <a:r>
              <a:rPr lang="en-US" sz="1015" spc="-5" dirty="0" smtClean="0">
                <a:latin typeface="Cambria" panose="02040503050406030204" pitchFamily="18" charset="0"/>
                <a:ea typeface="Cambria" panose="02040503050406030204" pitchFamily="18" charset="0"/>
                <a:cs typeface="Arial" panose="020B0604020202020204" pitchFamily="34" charset="0"/>
              </a:rPr>
              <a:t> </a:t>
            </a:r>
            <a:r>
              <a:rPr sz="1015" spc="-15" dirty="0" smtClean="0">
                <a:latin typeface="Cambria" panose="02040503050406030204" pitchFamily="18" charset="0"/>
                <a:ea typeface="Cambria" panose="02040503050406030204" pitchFamily="18" charset="0"/>
                <a:cs typeface="Arial" panose="020B0604020202020204" pitchFamily="34" charset="0"/>
              </a:rPr>
              <a:t>i</a:t>
            </a:r>
            <a:r>
              <a:rPr sz="1015" spc="-5" dirty="0" smtClean="0">
                <a:latin typeface="Cambria" panose="02040503050406030204" pitchFamily="18" charset="0"/>
                <a:ea typeface="Cambria" panose="02040503050406030204" pitchFamily="18" charset="0"/>
                <a:cs typeface="Arial" panose="020B0604020202020204" pitchFamily="34" charset="0"/>
              </a:rPr>
              <a:t>n</a:t>
            </a:r>
            <a:r>
              <a:rPr lang="en-US" sz="1015" dirty="0">
                <a:latin typeface="Cambria" panose="02040503050406030204" pitchFamily="18" charset="0"/>
                <a:ea typeface="Cambria" panose="02040503050406030204" pitchFamily="18" charset="0"/>
                <a:cs typeface="Arial" panose="020B0604020202020204" pitchFamily="34" charset="0"/>
              </a:rPr>
              <a:t> </a:t>
            </a:r>
            <a:r>
              <a:rPr sz="1015" spc="-5" dirty="0" smtClean="0">
                <a:latin typeface="Cambria" panose="02040503050406030204" pitchFamily="18" charset="0"/>
                <a:ea typeface="Cambria" panose="02040503050406030204" pitchFamily="18" charset="0"/>
                <a:cs typeface="Arial" panose="020B0604020202020204" pitchFamily="34" charset="0"/>
              </a:rPr>
              <a:t>re</a:t>
            </a:r>
            <a:r>
              <a:rPr sz="1015" spc="-15" dirty="0" smtClean="0">
                <a:latin typeface="Cambria" panose="02040503050406030204" pitchFamily="18" charset="0"/>
                <a:ea typeface="Cambria" panose="02040503050406030204" pitchFamily="18" charset="0"/>
                <a:cs typeface="Arial" panose="020B0604020202020204" pitchFamily="34" charset="0"/>
              </a:rPr>
              <a:t>l</a:t>
            </a:r>
            <a:r>
              <a:rPr sz="1015" spc="-5" dirty="0" smtClean="0">
                <a:latin typeface="Cambria" panose="02040503050406030204" pitchFamily="18" charset="0"/>
                <a:ea typeface="Cambria" panose="02040503050406030204" pitchFamily="18" charset="0"/>
                <a:cs typeface="Arial" panose="020B0604020202020204" pitchFamily="34" charset="0"/>
              </a:rPr>
              <a:t>a</a:t>
            </a:r>
            <a:r>
              <a:rPr sz="1015" dirty="0" smtClean="0">
                <a:latin typeface="Cambria" panose="02040503050406030204" pitchFamily="18" charset="0"/>
                <a:ea typeface="Cambria" panose="02040503050406030204" pitchFamily="18" charset="0"/>
                <a:cs typeface="Arial" panose="020B0604020202020204" pitchFamily="34" charset="0"/>
              </a:rPr>
              <a:t>t</a:t>
            </a:r>
            <a:r>
              <a:rPr sz="1015" spc="-10" dirty="0" smtClean="0">
                <a:latin typeface="Cambria" panose="02040503050406030204" pitchFamily="18" charset="0"/>
                <a:ea typeface="Cambria" panose="02040503050406030204" pitchFamily="18" charset="0"/>
                <a:cs typeface="Arial" panose="020B0604020202020204" pitchFamily="34" charset="0"/>
              </a:rPr>
              <a:t>i</a:t>
            </a:r>
            <a:r>
              <a:rPr sz="1015" spc="-5" dirty="0" smtClean="0">
                <a:latin typeface="Cambria" panose="02040503050406030204" pitchFamily="18" charset="0"/>
                <a:ea typeface="Cambria" panose="02040503050406030204" pitchFamily="18" charset="0"/>
                <a:cs typeface="Arial" panose="020B0604020202020204" pitchFamily="34" charset="0"/>
              </a:rPr>
              <a:t>on</a:t>
            </a:r>
            <a:r>
              <a:rPr lang="en-US" sz="1015" dirty="0" smtClean="0">
                <a:latin typeface="Cambria" panose="02040503050406030204" pitchFamily="18" charset="0"/>
                <a:ea typeface="Cambria" panose="02040503050406030204" pitchFamily="18" charset="0"/>
                <a:cs typeface="Arial" panose="020B0604020202020204" pitchFamily="34" charset="0"/>
              </a:rPr>
              <a:t> </a:t>
            </a:r>
            <a:r>
              <a:rPr sz="1015" spc="-10" dirty="0" smtClean="0">
                <a:latin typeface="Cambria" panose="02040503050406030204" pitchFamily="18" charset="0"/>
                <a:ea typeface="Cambria" panose="02040503050406030204" pitchFamily="18" charset="0"/>
                <a:cs typeface="Arial" panose="020B0604020202020204" pitchFamily="34" charset="0"/>
              </a:rPr>
              <a:t>to</a:t>
            </a:r>
            <a:r>
              <a:rPr lang="en-US" sz="1015" spc="-10" dirty="0" smtClean="0">
                <a:latin typeface="Cambria" panose="02040503050406030204" pitchFamily="18" charset="0"/>
                <a:ea typeface="Cambria" panose="02040503050406030204" pitchFamily="18" charset="0"/>
                <a:cs typeface="Arial" panose="020B0604020202020204" pitchFamily="34" charset="0"/>
              </a:rPr>
              <a:t> </a:t>
            </a:r>
            <a:r>
              <a:rPr sz="1015" spc="-10" dirty="0" smtClean="0">
                <a:latin typeface="Cambria" panose="02040503050406030204" pitchFamily="18" charset="0"/>
                <a:ea typeface="Cambria" panose="02040503050406030204" pitchFamily="18" charset="0"/>
                <a:cs typeface="Arial" panose="020B0604020202020204" pitchFamily="34" charset="0"/>
              </a:rPr>
              <a:t>underlying</a:t>
            </a:r>
            <a:r>
              <a:rPr sz="1015" spc="25" dirty="0" smtClean="0">
                <a:latin typeface="Cambria" panose="02040503050406030204" pitchFamily="18" charset="0"/>
                <a:ea typeface="Cambria" panose="02040503050406030204" pitchFamily="18" charset="0"/>
                <a:cs typeface="Arial" panose="020B0604020202020204" pitchFamily="34" charset="0"/>
              </a:rPr>
              <a:t> </a:t>
            </a:r>
            <a:r>
              <a:rPr sz="1015" spc="-5" dirty="0" smtClean="0">
                <a:latin typeface="Cambria" panose="02040503050406030204" pitchFamily="18" charset="0"/>
                <a:ea typeface="Cambria" panose="02040503050406030204" pitchFamily="18" charset="0"/>
                <a:cs typeface="Arial" panose="020B0604020202020204" pitchFamily="34" charset="0"/>
              </a:rPr>
              <a:t>assets</a:t>
            </a:r>
            <a:endParaRPr lang="en-IN" sz="1015" spc="-5" dirty="0" smtClean="0">
              <a:latin typeface="Cambria" panose="02040503050406030204" pitchFamily="18" charset="0"/>
              <a:ea typeface="Cambria" panose="02040503050406030204" pitchFamily="18" charset="0"/>
              <a:cs typeface="Arial" panose="020B0604020202020204" pitchFamily="34" charset="0"/>
            </a:endParaRPr>
          </a:p>
          <a:p>
            <a:pPr marL="187325">
              <a:spcBef>
                <a:spcPts val="365"/>
              </a:spcBef>
            </a:pPr>
            <a:endParaRPr sz="1015" dirty="0">
              <a:latin typeface="Cambria" panose="02040503050406030204" pitchFamily="18" charset="0"/>
              <a:ea typeface="Cambria" panose="02040503050406030204" pitchFamily="18" charset="0"/>
              <a:cs typeface="Arial" panose="020B0604020202020204" pitchFamily="34" charset="0"/>
            </a:endParaRPr>
          </a:p>
        </p:txBody>
      </p:sp>
      <p:sp>
        <p:nvSpPr>
          <p:cNvPr id="37" name="object 46"/>
          <p:cNvSpPr txBox="1"/>
          <p:nvPr/>
        </p:nvSpPr>
        <p:spPr>
          <a:xfrm>
            <a:off x="7261612" y="5261616"/>
            <a:ext cx="1425188" cy="1306058"/>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534035">
              <a:spcBef>
                <a:spcPts val="95"/>
              </a:spcBef>
            </a:pPr>
            <a:r>
              <a:rPr sz="1015" b="1" spc="-5" dirty="0" smtClean="0">
                <a:solidFill>
                  <a:srgbClr val="FFFFFF"/>
                </a:solidFill>
                <a:latin typeface="Cambria" panose="02040503050406030204" pitchFamily="18" charset="0"/>
                <a:ea typeface="Cambria" panose="02040503050406030204" pitchFamily="18" charset="0"/>
                <a:cs typeface="Arial" panose="020B0604020202020204" pitchFamily="34" charset="0"/>
              </a:rPr>
              <a:t>Project</a:t>
            </a:r>
            <a:r>
              <a:rPr sz="1015" b="1" spc="-10" dirty="0" smtClean="0">
                <a:solidFill>
                  <a:srgbClr val="FFFFFF"/>
                </a:solidFill>
                <a:latin typeface="Cambria" panose="02040503050406030204" pitchFamily="18" charset="0"/>
                <a:ea typeface="Cambria" panose="02040503050406030204" pitchFamily="18" charset="0"/>
                <a:cs typeface="Arial" panose="020B0604020202020204" pitchFamily="34" charset="0"/>
              </a:rPr>
              <a:t> </a:t>
            </a:r>
            <a:r>
              <a:rPr sz="1015" b="1" dirty="0" smtClean="0">
                <a:solidFill>
                  <a:srgbClr val="FFFFFF"/>
                </a:solidFill>
                <a:latin typeface="Cambria" panose="02040503050406030204" pitchFamily="18" charset="0"/>
                <a:ea typeface="Cambria" panose="02040503050406030204" pitchFamily="18" charset="0"/>
                <a:cs typeface="Arial" panose="020B0604020202020204" pitchFamily="34" charset="0"/>
              </a:rPr>
              <a:t>Manager</a:t>
            </a:r>
            <a:endParaRPr lang="en-US" sz="1015" b="1" dirty="0" smtClean="0">
              <a:solidFill>
                <a:srgbClr val="FFFFFF"/>
              </a:solidFill>
              <a:latin typeface="Cambria" panose="02040503050406030204" pitchFamily="18" charset="0"/>
              <a:ea typeface="Cambria" panose="02040503050406030204" pitchFamily="18" charset="0"/>
              <a:cs typeface="Arial" panose="020B0604020202020204" pitchFamily="34" charset="0"/>
            </a:endParaRPr>
          </a:p>
          <a:p>
            <a:pPr marL="534035">
              <a:spcBef>
                <a:spcPts val="95"/>
              </a:spcBef>
            </a:pPr>
            <a:endParaRPr sz="1015" dirty="0" smtClean="0">
              <a:latin typeface="Cambria" panose="02040503050406030204" pitchFamily="18" charset="0"/>
              <a:ea typeface="Cambria" panose="02040503050406030204" pitchFamily="18" charset="0"/>
              <a:cs typeface="Arial" panose="020B0604020202020204" pitchFamily="34" charset="0"/>
            </a:endParaRPr>
          </a:p>
          <a:p>
            <a:pPr marL="187325" marR="5080" indent="-175260" algn="just">
              <a:lnSpc>
                <a:spcPct val="130000"/>
              </a:lnSpc>
              <a:buClr>
                <a:srgbClr val="FF0000"/>
              </a:buClr>
              <a:buFont typeface="Wingdings" panose="05000000000000000000"/>
              <a:buChar char=""/>
              <a:tabLst>
                <a:tab pos="187960" algn="l"/>
                <a:tab pos="1014095" algn="l"/>
                <a:tab pos="1843405" algn="l"/>
              </a:tabLst>
            </a:pPr>
            <a:r>
              <a:rPr sz="1015" spc="-5" dirty="0" smtClean="0">
                <a:latin typeface="Cambria" panose="02040503050406030204" pitchFamily="18" charset="0"/>
                <a:ea typeface="Cambria" panose="02040503050406030204" pitchFamily="18" charset="0"/>
                <a:cs typeface="Arial" panose="020B0604020202020204" pitchFamily="34" charset="0"/>
              </a:rPr>
              <a:t>Und</a:t>
            </a:r>
            <a:r>
              <a:rPr sz="1015" spc="-10" dirty="0" smtClean="0">
                <a:latin typeface="Cambria" panose="02040503050406030204" pitchFamily="18" charset="0"/>
                <a:ea typeface="Cambria" panose="02040503050406030204" pitchFamily="18" charset="0"/>
                <a:cs typeface="Arial" panose="020B0604020202020204" pitchFamily="34" charset="0"/>
              </a:rPr>
              <a:t>e</a:t>
            </a:r>
            <a:r>
              <a:rPr sz="1015" spc="-5" dirty="0" smtClean="0">
                <a:latin typeface="Cambria" panose="02040503050406030204" pitchFamily="18" charset="0"/>
                <a:ea typeface="Cambria" panose="02040503050406030204" pitchFamily="18" charset="0"/>
                <a:cs typeface="Arial" panose="020B0604020202020204" pitchFamily="34" charset="0"/>
              </a:rPr>
              <a:t>rt</a:t>
            </a:r>
            <a:r>
              <a:rPr sz="1015" spc="-20" dirty="0" smtClean="0">
                <a:latin typeface="Cambria" panose="02040503050406030204" pitchFamily="18" charset="0"/>
                <a:ea typeface="Cambria" panose="02040503050406030204" pitchFamily="18" charset="0"/>
                <a:cs typeface="Arial" panose="020B0604020202020204" pitchFamily="34" charset="0"/>
              </a:rPr>
              <a:t>a</a:t>
            </a:r>
            <a:r>
              <a:rPr sz="1015" spc="10" dirty="0" smtClean="0">
                <a:latin typeface="Cambria" panose="02040503050406030204" pitchFamily="18" charset="0"/>
                <a:ea typeface="Cambria" panose="02040503050406030204" pitchFamily="18" charset="0"/>
                <a:cs typeface="Arial" panose="020B0604020202020204" pitchFamily="34" charset="0"/>
              </a:rPr>
              <a:t>k</a:t>
            </a:r>
            <a:r>
              <a:rPr sz="1015" spc="-5" dirty="0" smtClean="0">
                <a:latin typeface="Cambria" panose="02040503050406030204" pitchFamily="18" charset="0"/>
                <a:ea typeface="Cambria" panose="02040503050406030204" pitchFamily="18" charset="0"/>
                <a:cs typeface="Arial" panose="020B0604020202020204" pitchFamily="34" charset="0"/>
              </a:rPr>
              <a:t>e</a:t>
            </a:r>
            <a:r>
              <a:rPr sz="1015" dirty="0">
                <a:latin typeface="Cambria" panose="02040503050406030204" pitchFamily="18" charset="0"/>
                <a:ea typeface="Cambria" panose="02040503050406030204" pitchFamily="18" charset="0"/>
                <a:cs typeface="Arial" panose="020B0604020202020204" pitchFamily="34" charset="0"/>
              </a:rPr>
              <a:t>	</a:t>
            </a:r>
            <a:r>
              <a:rPr sz="1015" spc="-20" dirty="0">
                <a:latin typeface="Cambria" panose="02040503050406030204" pitchFamily="18" charset="0"/>
                <a:ea typeface="Cambria" panose="02040503050406030204" pitchFamily="18" charset="0"/>
                <a:cs typeface="Arial" panose="020B0604020202020204" pitchFamily="34" charset="0"/>
              </a:rPr>
              <a:t>o</a:t>
            </a:r>
            <a:r>
              <a:rPr sz="1015" spc="-5" dirty="0">
                <a:latin typeface="Cambria" panose="02040503050406030204" pitchFamily="18" charset="0"/>
                <a:ea typeface="Cambria" panose="02040503050406030204" pitchFamily="18" charset="0"/>
                <a:cs typeface="Arial" panose="020B0604020202020204" pitchFamily="34" charset="0"/>
              </a:rPr>
              <a:t>p</a:t>
            </a:r>
            <a:r>
              <a:rPr sz="1015" spc="-10" dirty="0">
                <a:latin typeface="Cambria" panose="02040503050406030204" pitchFamily="18" charset="0"/>
                <a:ea typeface="Cambria" panose="02040503050406030204" pitchFamily="18" charset="0"/>
                <a:cs typeface="Arial" panose="020B0604020202020204" pitchFamily="34" charset="0"/>
              </a:rPr>
              <a:t>e</a:t>
            </a:r>
            <a:r>
              <a:rPr sz="1015" spc="-5" dirty="0">
                <a:latin typeface="Cambria" panose="02040503050406030204" pitchFamily="18" charset="0"/>
                <a:ea typeface="Cambria" panose="02040503050406030204" pitchFamily="18" charset="0"/>
                <a:cs typeface="Arial" panose="020B0604020202020204" pitchFamily="34" charset="0"/>
              </a:rPr>
              <a:t>rat</a:t>
            </a:r>
            <a:r>
              <a:rPr sz="1015" spc="-15" dirty="0">
                <a:latin typeface="Cambria" panose="02040503050406030204" pitchFamily="18" charset="0"/>
                <a:ea typeface="Cambria" panose="02040503050406030204" pitchFamily="18" charset="0"/>
                <a:cs typeface="Arial" panose="020B0604020202020204" pitchFamily="34" charset="0"/>
              </a:rPr>
              <a:t>i</a:t>
            </a:r>
            <a:r>
              <a:rPr sz="1015" spc="-5" dirty="0">
                <a:latin typeface="Cambria" panose="02040503050406030204" pitchFamily="18" charset="0"/>
                <a:ea typeface="Cambria" panose="02040503050406030204" pitchFamily="18" charset="0"/>
                <a:cs typeface="Arial" panose="020B0604020202020204" pitchFamily="34" charset="0"/>
              </a:rPr>
              <a:t>o</a:t>
            </a:r>
            <a:r>
              <a:rPr sz="1015" spc="-10" dirty="0">
                <a:latin typeface="Cambria" panose="02040503050406030204" pitchFamily="18" charset="0"/>
                <a:ea typeface="Cambria" panose="02040503050406030204" pitchFamily="18" charset="0"/>
                <a:cs typeface="Arial" panose="020B0604020202020204" pitchFamily="34" charset="0"/>
              </a:rPr>
              <a:t>n</a:t>
            </a:r>
            <a:r>
              <a:rPr sz="1015" spc="-5" dirty="0">
                <a:latin typeface="Cambria" panose="02040503050406030204" pitchFamily="18" charset="0"/>
                <a:ea typeface="Cambria" panose="02040503050406030204" pitchFamily="18" charset="0"/>
                <a:cs typeface="Arial" panose="020B0604020202020204" pitchFamily="34" charset="0"/>
              </a:rPr>
              <a:t>s</a:t>
            </a:r>
            <a:r>
              <a:rPr sz="1015" dirty="0">
                <a:latin typeface="Cambria" panose="02040503050406030204" pitchFamily="18" charset="0"/>
                <a:ea typeface="Cambria" panose="02040503050406030204" pitchFamily="18" charset="0"/>
                <a:cs typeface="Arial" panose="020B0604020202020204" pitchFamily="34" charset="0"/>
              </a:rPr>
              <a:t>	</a:t>
            </a:r>
            <a:r>
              <a:rPr sz="1015" spc="-10" dirty="0">
                <a:latin typeface="Cambria" panose="02040503050406030204" pitchFamily="18" charset="0"/>
                <a:ea typeface="Cambria" panose="02040503050406030204" pitchFamily="18" charset="0"/>
                <a:cs typeface="Arial" panose="020B0604020202020204" pitchFamily="34" charset="0"/>
              </a:rPr>
              <a:t>and  </a:t>
            </a:r>
            <a:r>
              <a:rPr sz="1015" spc="-5" dirty="0">
                <a:latin typeface="Cambria" panose="02040503050406030204" pitchFamily="18" charset="0"/>
                <a:ea typeface="Cambria" panose="02040503050406030204" pitchFamily="18" charset="0"/>
                <a:cs typeface="Arial" panose="020B0604020202020204" pitchFamily="34" charset="0"/>
              </a:rPr>
              <a:t>management of InvIT</a:t>
            </a:r>
            <a:r>
              <a:rPr sz="1015" spc="-46" dirty="0">
                <a:latin typeface="Cambria" panose="02040503050406030204" pitchFamily="18" charset="0"/>
                <a:ea typeface="Cambria" panose="02040503050406030204" pitchFamily="18" charset="0"/>
                <a:cs typeface="Arial" panose="020B0604020202020204" pitchFamily="34" charset="0"/>
              </a:rPr>
              <a:t> </a:t>
            </a:r>
            <a:r>
              <a:rPr sz="1015" spc="-5" dirty="0">
                <a:latin typeface="Cambria" panose="02040503050406030204" pitchFamily="18" charset="0"/>
                <a:ea typeface="Cambria" panose="02040503050406030204" pitchFamily="18" charset="0"/>
                <a:cs typeface="Arial" panose="020B0604020202020204" pitchFamily="34" charset="0"/>
              </a:rPr>
              <a:t>assets</a:t>
            </a:r>
            <a:endParaRPr sz="1015" dirty="0">
              <a:latin typeface="Cambria" panose="02040503050406030204" pitchFamily="18" charset="0"/>
              <a:ea typeface="Cambria" panose="02040503050406030204" pitchFamily="18" charset="0"/>
              <a:cs typeface="Arial" panose="020B0604020202020204" pitchFamily="34" charset="0"/>
            </a:endParaRPr>
          </a:p>
        </p:txBody>
      </p:sp>
      <p:sp>
        <p:nvSpPr>
          <p:cNvPr id="38" name="object 51"/>
          <p:cNvSpPr/>
          <p:nvPr/>
        </p:nvSpPr>
        <p:spPr>
          <a:xfrm>
            <a:off x="5859497" y="5418595"/>
            <a:ext cx="1320487" cy="77372"/>
          </a:xfrm>
          <a:custGeom>
            <a:avLst/>
            <a:gdLst/>
            <a:ahLst/>
            <a:cxnLst/>
            <a:rect l="l" t="t" r="r" b="b"/>
            <a:pathLst>
              <a:path w="1300479" h="76200">
                <a:moveTo>
                  <a:pt x="76200" y="0"/>
                </a:moveTo>
                <a:lnTo>
                  <a:pt x="0" y="38099"/>
                </a:lnTo>
                <a:lnTo>
                  <a:pt x="76200" y="76199"/>
                </a:lnTo>
                <a:lnTo>
                  <a:pt x="76200" y="44449"/>
                </a:lnTo>
                <a:lnTo>
                  <a:pt x="63500" y="44449"/>
                </a:lnTo>
                <a:lnTo>
                  <a:pt x="63500" y="31749"/>
                </a:lnTo>
                <a:lnTo>
                  <a:pt x="76200" y="31749"/>
                </a:lnTo>
                <a:lnTo>
                  <a:pt x="76200" y="0"/>
                </a:lnTo>
                <a:close/>
              </a:path>
              <a:path w="1300479" h="76200">
                <a:moveTo>
                  <a:pt x="1224280" y="0"/>
                </a:moveTo>
                <a:lnTo>
                  <a:pt x="1224280" y="76199"/>
                </a:lnTo>
                <a:lnTo>
                  <a:pt x="1287780" y="44449"/>
                </a:lnTo>
                <a:lnTo>
                  <a:pt x="1236980" y="44449"/>
                </a:lnTo>
                <a:lnTo>
                  <a:pt x="1236980" y="31749"/>
                </a:lnTo>
                <a:lnTo>
                  <a:pt x="1287780" y="31749"/>
                </a:lnTo>
                <a:lnTo>
                  <a:pt x="1224280" y="0"/>
                </a:lnTo>
                <a:close/>
              </a:path>
              <a:path w="1300479" h="76200">
                <a:moveTo>
                  <a:pt x="76200" y="31749"/>
                </a:moveTo>
                <a:lnTo>
                  <a:pt x="63500" y="31749"/>
                </a:lnTo>
                <a:lnTo>
                  <a:pt x="63500" y="44449"/>
                </a:lnTo>
                <a:lnTo>
                  <a:pt x="76200" y="44449"/>
                </a:lnTo>
                <a:lnTo>
                  <a:pt x="76200" y="31749"/>
                </a:lnTo>
                <a:close/>
              </a:path>
              <a:path w="1300479" h="76200">
                <a:moveTo>
                  <a:pt x="1224280" y="31749"/>
                </a:moveTo>
                <a:lnTo>
                  <a:pt x="76200" y="31749"/>
                </a:lnTo>
                <a:lnTo>
                  <a:pt x="76200" y="44449"/>
                </a:lnTo>
                <a:lnTo>
                  <a:pt x="1224280" y="44449"/>
                </a:lnTo>
                <a:lnTo>
                  <a:pt x="1224280" y="31749"/>
                </a:lnTo>
                <a:close/>
              </a:path>
              <a:path w="1300479" h="76200">
                <a:moveTo>
                  <a:pt x="1287780" y="31749"/>
                </a:moveTo>
                <a:lnTo>
                  <a:pt x="1236980" y="31749"/>
                </a:lnTo>
                <a:lnTo>
                  <a:pt x="1236980" y="44449"/>
                </a:lnTo>
                <a:lnTo>
                  <a:pt x="1287780" y="44449"/>
                </a:lnTo>
                <a:lnTo>
                  <a:pt x="1300480" y="38099"/>
                </a:lnTo>
                <a:lnTo>
                  <a:pt x="1287780" y="31749"/>
                </a:lnTo>
                <a:close/>
              </a:path>
            </a:pathLst>
          </a:custGeom>
          <a:solidFill>
            <a:srgbClr val="959595"/>
          </a:solid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2435">
              <a:latin typeface="Cambria" panose="02040503050406030204" pitchFamily="18" charset="0"/>
              <a:ea typeface="Cambria" panose="02040503050406030204" pitchFamily="18" charset="0"/>
              <a:cs typeface="Arial" panose="020B0604020202020204" pitchFamily="34" charset="0"/>
            </a:endParaRPr>
          </a:p>
        </p:txBody>
      </p:sp>
      <p:sp>
        <p:nvSpPr>
          <p:cNvPr id="39" name="object 52"/>
          <p:cNvSpPr txBox="1"/>
          <p:nvPr/>
        </p:nvSpPr>
        <p:spPr>
          <a:xfrm>
            <a:off x="2645838" y="2981110"/>
            <a:ext cx="952969" cy="170969"/>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95"/>
              </a:spcBef>
            </a:pPr>
            <a:r>
              <a:rPr sz="1015" spc="-5" dirty="0">
                <a:latin typeface="Cambria" panose="02040503050406030204" pitchFamily="18" charset="0"/>
                <a:ea typeface="Cambria" panose="02040503050406030204" pitchFamily="18" charset="0"/>
                <a:cs typeface="Arial" panose="020B0604020202020204" pitchFamily="34" charset="0"/>
              </a:rPr>
              <a:t>Trusteeship</a:t>
            </a:r>
            <a:r>
              <a:rPr sz="1015" spc="-71" dirty="0">
                <a:latin typeface="Cambria" panose="02040503050406030204" pitchFamily="18" charset="0"/>
                <a:ea typeface="Cambria" panose="02040503050406030204" pitchFamily="18" charset="0"/>
                <a:cs typeface="Arial" panose="020B0604020202020204" pitchFamily="34" charset="0"/>
              </a:rPr>
              <a:t> </a:t>
            </a:r>
            <a:r>
              <a:rPr sz="1015" spc="-5" dirty="0">
                <a:latin typeface="Cambria" panose="02040503050406030204" pitchFamily="18" charset="0"/>
                <a:ea typeface="Cambria" panose="02040503050406030204" pitchFamily="18" charset="0"/>
                <a:cs typeface="Arial" panose="020B0604020202020204" pitchFamily="34" charset="0"/>
              </a:rPr>
              <a:t>Fee</a:t>
            </a:r>
            <a:endParaRPr sz="1015">
              <a:latin typeface="Cambria" panose="02040503050406030204" pitchFamily="18" charset="0"/>
              <a:ea typeface="Cambria" panose="02040503050406030204" pitchFamily="18" charset="0"/>
              <a:cs typeface="Arial" panose="020B0604020202020204" pitchFamily="34" charset="0"/>
            </a:endParaRPr>
          </a:p>
        </p:txBody>
      </p:sp>
      <p:sp>
        <p:nvSpPr>
          <p:cNvPr id="40" name="object 53"/>
          <p:cNvSpPr txBox="1"/>
          <p:nvPr/>
        </p:nvSpPr>
        <p:spPr>
          <a:xfrm>
            <a:off x="3946080" y="4221001"/>
            <a:ext cx="367518" cy="335280"/>
          </a:xfrm>
          <a:prstGeom prst="rect">
            <a:avLst/>
          </a:prstGeom>
        </p:spPr>
        <p:txBody>
          <a:bodyPr vert="horz" wrap="square" lIns="0" tIns="12251"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
              <a:spcBef>
                <a:spcPts val="95"/>
              </a:spcBef>
            </a:pPr>
            <a:r>
              <a:rPr sz="1015" spc="-5" dirty="0">
                <a:latin typeface="Cambria" panose="02040503050406030204" pitchFamily="18" charset="0"/>
                <a:ea typeface="Cambria" panose="02040503050406030204" pitchFamily="18" charset="0"/>
                <a:cs typeface="Arial" panose="020B0604020202020204" pitchFamily="34" charset="0"/>
              </a:rPr>
              <a:t>100%</a:t>
            </a:r>
            <a:endParaRPr sz="1015">
              <a:latin typeface="Cambria" panose="02040503050406030204" pitchFamily="18" charset="0"/>
              <a:ea typeface="Cambria" panose="02040503050406030204" pitchFamily="18" charset="0"/>
              <a:cs typeface="Arial" panose="020B0604020202020204" pitchFamily="34" charset="0"/>
            </a:endParaRPr>
          </a:p>
          <a:p>
            <a:pPr marL="12700"/>
            <a:r>
              <a:rPr sz="1015" spc="-5" dirty="0">
                <a:latin typeface="Cambria" panose="02040503050406030204" pitchFamily="18" charset="0"/>
                <a:ea typeface="Cambria" panose="02040503050406030204" pitchFamily="18" charset="0"/>
                <a:cs typeface="Arial" panose="020B0604020202020204" pitchFamily="34" charset="0"/>
              </a:rPr>
              <a:t>e</a:t>
            </a:r>
            <a:r>
              <a:rPr sz="1015" spc="-10" dirty="0">
                <a:latin typeface="Cambria" panose="02040503050406030204" pitchFamily="18" charset="0"/>
                <a:ea typeface="Cambria" panose="02040503050406030204" pitchFamily="18" charset="0"/>
                <a:cs typeface="Arial" panose="020B0604020202020204" pitchFamily="34" charset="0"/>
              </a:rPr>
              <a:t>q</a:t>
            </a:r>
            <a:r>
              <a:rPr sz="1015" spc="-5" dirty="0">
                <a:latin typeface="Cambria" panose="02040503050406030204" pitchFamily="18" charset="0"/>
                <a:ea typeface="Cambria" panose="02040503050406030204" pitchFamily="18" charset="0"/>
                <a:cs typeface="Arial" panose="020B0604020202020204" pitchFamily="34" charset="0"/>
              </a:rPr>
              <a:t>u</a:t>
            </a:r>
            <a:r>
              <a:rPr sz="1015" spc="-15" dirty="0">
                <a:latin typeface="Cambria" panose="02040503050406030204" pitchFamily="18" charset="0"/>
                <a:ea typeface="Cambria" panose="02040503050406030204" pitchFamily="18" charset="0"/>
                <a:cs typeface="Arial" panose="020B0604020202020204" pitchFamily="34" charset="0"/>
              </a:rPr>
              <a:t>i</a:t>
            </a:r>
            <a:r>
              <a:rPr sz="1015" spc="-5" dirty="0">
                <a:latin typeface="Cambria" panose="02040503050406030204" pitchFamily="18" charset="0"/>
                <a:ea typeface="Cambria" panose="02040503050406030204" pitchFamily="18" charset="0"/>
                <a:cs typeface="Arial" panose="020B0604020202020204" pitchFamily="34" charset="0"/>
              </a:rPr>
              <a:t>ty</a:t>
            </a:r>
            <a:endParaRPr sz="1015">
              <a:latin typeface="Cambria" panose="02040503050406030204" pitchFamily="18" charset="0"/>
              <a:ea typeface="Cambria" panose="02040503050406030204" pitchFamily="18" charset="0"/>
              <a:cs typeface="Arial" panose="020B0604020202020204" pitchFamily="34" charset="0"/>
            </a:endParaRPr>
          </a:p>
        </p:txBody>
      </p:sp>
      <p:sp>
        <p:nvSpPr>
          <p:cNvPr id="41" name="Isosceles Triangle 40"/>
          <p:cNvSpPr/>
          <p:nvPr/>
        </p:nvSpPr>
        <p:spPr bwMode="auto">
          <a:xfrm>
            <a:off x="3666410" y="3032040"/>
            <a:ext cx="1390574" cy="964381"/>
          </a:xfrm>
          <a:prstGeom prst="triangle">
            <a:avLst/>
          </a:prstGeom>
          <a:solidFill>
            <a:srgbClr val="255299"/>
          </a:solidFill>
          <a:ln w="3175" cap="flat" cmpd="sng" algn="ctr">
            <a:noFill/>
            <a:prstDash val="solid"/>
            <a:round/>
            <a:headEnd type="none" w="med" len="med"/>
            <a:tailEnd type="none" w="med" len="med"/>
          </a:ln>
          <a:effectLst/>
        </p:spPr>
        <p:txBody>
          <a:bodyPr vert="horz" wrap="square" lIns="45720" tIns="45720" rIns="45720" bIns="45720" numCol="1" rtlCol="0"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0" fontAlgn="base" latinLnBrk="0" hangingPunct="0">
              <a:lnSpc>
                <a:spcPct val="100000"/>
              </a:lnSpc>
              <a:spcBef>
                <a:spcPct val="0"/>
              </a:spcBef>
              <a:spcAft>
                <a:spcPts val="0"/>
              </a:spcAft>
              <a:buClrTx/>
              <a:buSzTx/>
              <a:buFontTx/>
              <a:buNone/>
            </a:pPr>
            <a:endParaRPr kumimoji="0" lang="en-IN" sz="800" b="0" i="0" u="none" strike="noStrike" cap="none" normalizeH="0" baseline="0" dirty="0">
              <a:ln>
                <a:noFill/>
              </a:ln>
              <a:effectLst/>
              <a:latin typeface="Cambria" panose="02040503050406030204" pitchFamily="18" charset="0"/>
              <a:ea typeface="Cambria" panose="02040503050406030204" pitchFamily="18" charset="0"/>
              <a:cs typeface="Arial" panose="020B0604020202020204" pitchFamily="34" charset="0"/>
            </a:endParaRPr>
          </a:p>
        </p:txBody>
      </p:sp>
      <p:sp>
        <p:nvSpPr>
          <p:cNvPr id="42" name="TextBox 50"/>
          <p:cNvSpPr txBox="1"/>
          <p:nvPr/>
        </p:nvSpPr>
        <p:spPr>
          <a:xfrm>
            <a:off x="4131796" y="3494786"/>
            <a:ext cx="452579" cy="261610"/>
          </a:xfrm>
          <a:prstGeom prst="rect">
            <a:avLst/>
          </a:prstGeom>
          <a:noFill/>
        </p:spPr>
        <p:txBody>
          <a:bodyPr wrap="square" lIns="45720" rIns="4572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1100" b="1" dirty="0" err="1">
                <a:solidFill>
                  <a:schemeClr val="bg1"/>
                </a:solidFill>
                <a:latin typeface="Cambria" panose="02040503050406030204" pitchFamily="18" charset="0"/>
                <a:ea typeface="Cambria" panose="02040503050406030204" pitchFamily="18" charset="0"/>
                <a:cs typeface="Arial" panose="020B0604020202020204" pitchFamily="34" charset="0"/>
              </a:rPr>
              <a:t>InvIT</a:t>
            </a:r>
            <a:endParaRPr lang="en-IN" sz="1100" b="1" dirty="0">
              <a:solidFill>
                <a:schemeClr val="bg1"/>
              </a:solidFill>
              <a:latin typeface="Cambria" panose="02040503050406030204" pitchFamily="18" charset="0"/>
              <a:ea typeface="Cambria" panose="02040503050406030204" pitchFamily="18"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05115" y="152400"/>
            <a:ext cx="856035" cy="914400"/>
          </a:xfrm>
          <a:prstGeom prst="rect">
            <a:avLst/>
          </a:prstGeom>
        </p:spPr>
      </p:pic>
      <p:grpSp>
        <p:nvGrpSpPr>
          <p:cNvPr id="31" name="Group 30"/>
          <p:cNvGrpSpPr/>
          <p:nvPr/>
        </p:nvGrpSpPr>
        <p:grpSpPr>
          <a:xfrm>
            <a:off x="475616" y="1853887"/>
            <a:ext cx="7763482" cy="4164547"/>
            <a:chOff x="417832" y="1563102"/>
            <a:chExt cx="8182822" cy="4430245"/>
          </a:xfrm>
        </p:grpSpPr>
        <p:grpSp>
          <p:nvGrpSpPr>
            <p:cNvPr id="5" name="Group 4"/>
            <p:cNvGrpSpPr/>
            <p:nvPr/>
          </p:nvGrpSpPr>
          <p:grpSpPr>
            <a:xfrm>
              <a:off x="3353056" y="1563102"/>
              <a:ext cx="5218176" cy="960776"/>
              <a:chOff x="3320464" y="2606"/>
              <a:chExt cx="5903048" cy="1128338"/>
            </a:xfrm>
          </p:grpSpPr>
          <p:sp>
            <p:nvSpPr>
              <p:cNvPr id="27" name="Round Same Side Corner Rectangle 26"/>
              <p:cNvSpPr/>
              <p:nvPr/>
            </p:nvSpPr>
            <p:spPr>
              <a:xfrm rot="5400000">
                <a:off x="5770505" y="-2322063"/>
                <a:ext cx="1002966" cy="5903048"/>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8" name="Round Same Side Corner Rectangle 4"/>
              <p:cNvSpPr/>
              <p:nvPr/>
            </p:nvSpPr>
            <p:spPr>
              <a:xfrm>
                <a:off x="3320465" y="2606"/>
                <a:ext cx="5854086" cy="107937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300" kern="1200" dirty="0" smtClean="0">
                    <a:latin typeface="Cambria" panose="02040503050406030204" pitchFamily="18" charset="0"/>
                    <a:ea typeface="Cambria" panose="02040503050406030204" pitchFamily="18" charset="0"/>
                  </a:rPr>
                  <a:t>Author of the trust</a:t>
                </a:r>
                <a:endParaRPr lang="en-US" sz="1300" kern="1200" dirty="0">
                  <a:latin typeface="Cambria" panose="02040503050406030204" pitchFamily="18" charset="0"/>
                  <a:ea typeface="Cambria" panose="02040503050406030204" pitchFamily="18" charset="0"/>
                </a:endParaRPr>
              </a:p>
              <a:p>
                <a:pPr marL="114300" lvl="1" indent="-114300" algn="l" defTabSz="622300">
                  <a:lnSpc>
                    <a:spcPct val="90000"/>
                  </a:lnSpc>
                  <a:spcBef>
                    <a:spcPct val="0"/>
                  </a:spcBef>
                  <a:spcAft>
                    <a:spcPct val="15000"/>
                  </a:spcAft>
                  <a:buChar char="•"/>
                </a:pPr>
                <a:r>
                  <a:rPr lang="en-US" sz="1300" kern="1200" dirty="0" smtClean="0">
                    <a:latin typeface="Cambria" panose="02040503050406030204" pitchFamily="18" charset="0"/>
                    <a:ea typeface="Cambria" panose="02040503050406030204" pitchFamily="18" charset="0"/>
                  </a:rPr>
                  <a:t>Required to hold at least 15% of the total </a:t>
                </a:r>
                <a:r>
                  <a:rPr lang="en-US" sz="1300" kern="1200" dirty="0" err="1" smtClean="0">
                    <a:latin typeface="Cambria" panose="02040503050406030204" pitchFamily="18" charset="0"/>
                    <a:ea typeface="Cambria" panose="02040503050406030204" pitchFamily="18" charset="0"/>
                  </a:rPr>
                  <a:t>InvIT</a:t>
                </a:r>
                <a:r>
                  <a:rPr lang="en-US" sz="1300" kern="1200" dirty="0" smtClean="0">
                    <a:latin typeface="Cambria" panose="02040503050406030204" pitchFamily="18" charset="0"/>
                    <a:ea typeface="Cambria" panose="02040503050406030204" pitchFamily="18" charset="0"/>
                  </a:rPr>
                  <a:t> units for a period of 3 years from the date of listing of such units</a:t>
                </a:r>
                <a:endParaRPr lang="en-US" sz="1300" kern="1200" dirty="0">
                  <a:latin typeface="Cambria" panose="02040503050406030204" pitchFamily="18" charset="0"/>
                  <a:ea typeface="Cambria" panose="02040503050406030204" pitchFamily="18" charset="0"/>
                </a:endParaRPr>
              </a:p>
            </p:txBody>
          </p:sp>
        </p:grpSp>
        <p:grpSp>
          <p:nvGrpSpPr>
            <p:cNvPr id="6" name="Group 5"/>
            <p:cNvGrpSpPr/>
            <p:nvPr/>
          </p:nvGrpSpPr>
          <p:grpSpPr>
            <a:xfrm>
              <a:off x="417832" y="1563102"/>
              <a:ext cx="2935224" cy="1067529"/>
              <a:chOff x="0" y="2606"/>
              <a:chExt cx="3320464" cy="1253708"/>
            </a:xfrm>
          </p:grpSpPr>
          <p:sp>
            <p:nvSpPr>
              <p:cNvPr id="25" name="Rounded Rectangle 24"/>
              <p:cNvSpPr/>
              <p:nvPr/>
            </p:nvSpPr>
            <p:spPr>
              <a:xfrm>
                <a:off x="0" y="2606"/>
                <a:ext cx="3320464" cy="1253708"/>
              </a:xfrm>
              <a:prstGeom prst="roundRect">
                <a:avLst/>
              </a:prstGeom>
              <a:solidFill>
                <a:srgbClr val="7030A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Rounded Rectangle 6"/>
              <p:cNvSpPr/>
              <p:nvPr/>
            </p:nvSpPr>
            <p:spPr>
              <a:xfrm>
                <a:off x="61201" y="63807"/>
                <a:ext cx="3198062" cy="11313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2500" kern="1200" dirty="0" smtClean="0">
                    <a:latin typeface="Cambria" panose="02040503050406030204" pitchFamily="18" charset="0"/>
                    <a:ea typeface="Cambria" panose="02040503050406030204" pitchFamily="18" charset="0"/>
                  </a:rPr>
                  <a:t>Sponsor</a:t>
                </a:r>
                <a:endParaRPr lang="en-US" sz="2500" kern="1200" dirty="0">
                  <a:latin typeface="Cambria" panose="02040503050406030204" pitchFamily="18" charset="0"/>
                  <a:ea typeface="Cambria" panose="02040503050406030204" pitchFamily="18" charset="0"/>
                </a:endParaRPr>
              </a:p>
            </p:txBody>
          </p:sp>
        </p:grpSp>
        <p:grpSp>
          <p:nvGrpSpPr>
            <p:cNvPr id="7" name="Group 6"/>
            <p:cNvGrpSpPr/>
            <p:nvPr/>
          </p:nvGrpSpPr>
          <p:grpSpPr>
            <a:xfrm>
              <a:off x="3353057" y="2578518"/>
              <a:ext cx="5218176" cy="1278509"/>
              <a:chOff x="3320465" y="1195113"/>
              <a:chExt cx="5903048" cy="1501485"/>
            </a:xfrm>
          </p:grpSpPr>
          <p:sp>
            <p:nvSpPr>
              <p:cNvPr id="23" name="Round Same Side Corner Rectangle 22"/>
              <p:cNvSpPr/>
              <p:nvPr/>
            </p:nvSpPr>
            <p:spPr>
              <a:xfrm rot="5400000">
                <a:off x="5521246" y="-1005668"/>
                <a:ext cx="1501485" cy="5903048"/>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4" name="Round Same Side Corner Rectangle 8"/>
              <p:cNvSpPr/>
              <p:nvPr/>
            </p:nvSpPr>
            <p:spPr>
              <a:xfrm>
                <a:off x="3320465" y="1493332"/>
                <a:ext cx="5854086" cy="90504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300" kern="1200" dirty="0" smtClean="0">
                    <a:latin typeface="Cambria" panose="02040503050406030204" pitchFamily="18" charset="0"/>
                    <a:ea typeface="Cambria" panose="02040503050406030204" pitchFamily="18" charset="0"/>
                  </a:rPr>
                  <a:t>Independent debenture trustee registered with SEBI and responsible for holding the </a:t>
                </a:r>
                <a:r>
                  <a:rPr lang="en-US" sz="1300" kern="1200" dirty="0" err="1" smtClean="0">
                    <a:latin typeface="Cambria" panose="02040503050406030204" pitchFamily="18" charset="0"/>
                    <a:ea typeface="Cambria" panose="02040503050406030204" pitchFamily="18" charset="0"/>
                  </a:rPr>
                  <a:t>InvIT</a:t>
                </a:r>
                <a:r>
                  <a:rPr lang="en-US" sz="1300" kern="1200" dirty="0" smtClean="0">
                    <a:latin typeface="Cambria" panose="02040503050406030204" pitchFamily="18" charset="0"/>
                    <a:ea typeface="Cambria" panose="02040503050406030204" pitchFamily="18" charset="0"/>
                  </a:rPr>
                  <a:t> assets in trust for, and for the benefit of, the unit holders of the </a:t>
                </a:r>
                <a:r>
                  <a:rPr lang="en-US" sz="1300" kern="1200" dirty="0" err="1" smtClean="0">
                    <a:latin typeface="Cambria" panose="02040503050406030204" pitchFamily="18" charset="0"/>
                    <a:ea typeface="Cambria" panose="02040503050406030204" pitchFamily="18" charset="0"/>
                  </a:rPr>
                  <a:t>InvIT</a:t>
                </a:r>
                <a:endParaRPr lang="en-US" sz="1300" kern="1200" dirty="0">
                  <a:latin typeface="Cambria" panose="02040503050406030204" pitchFamily="18" charset="0"/>
                  <a:ea typeface="Cambria" panose="02040503050406030204" pitchFamily="18" charset="0"/>
                </a:endParaRPr>
              </a:p>
              <a:p>
                <a:pPr marL="114300" lvl="1" indent="-114300" algn="l" defTabSz="622300">
                  <a:lnSpc>
                    <a:spcPct val="90000"/>
                  </a:lnSpc>
                  <a:spcBef>
                    <a:spcPct val="0"/>
                  </a:spcBef>
                  <a:spcAft>
                    <a:spcPct val="15000"/>
                  </a:spcAft>
                  <a:buChar char="•"/>
                </a:pPr>
                <a:r>
                  <a:rPr lang="en-US" sz="1300" kern="1200" dirty="0" smtClean="0">
                    <a:latin typeface="Cambria" panose="02040503050406030204" pitchFamily="18" charset="0"/>
                    <a:ea typeface="Cambria" panose="02040503050406030204" pitchFamily="18" charset="0"/>
                  </a:rPr>
                  <a:t>Oversees some of the activities of the project manager (and the investment manager</a:t>
                </a:r>
                <a:endParaRPr lang="en-US" sz="1300" kern="1200" dirty="0" smtClean="0">
                  <a:latin typeface="Cambria" panose="02040503050406030204" pitchFamily="18" charset="0"/>
                  <a:ea typeface="Cambria" panose="02040503050406030204" pitchFamily="18" charset="0"/>
                </a:endParaRPr>
              </a:p>
              <a:p>
                <a:pPr marL="114300" lvl="1" indent="-114300" defTabSz="622300">
                  <a:lnSpc>
                    <a:spcPct val="90000"/>
                  </a:lnSpc>
                  <a:spcBef>
                    <a:spcPct val="0"/>
                  </a:spcBef>
                  <a:spcAft>
                    <a:spcPct val="15000"/>
                  </a:spcAft>
                  <a:buChar char="•"/>
                </a:pPr>
                <a:r>
                  <a:rPr lang="en-US" sz="1300" dirty="0">
                    <a:latin typeface="Cambria" panose="02040503050406030204" pitchFamily="18" charset="0"/>
                    <a:ea typeface="Cambria" panose="02040503050406030204" pitchFamily="18" charset="0"/>
                  </a:rPr>
                  <a:t>Invest a minimum of 80% in infra assets</a:t>
                </a:r>
                <a:endParaRPr lang="en-US" sz="1300" kern="1200" dirty="0">
                  <a:latin typeface="Cambria" panose="02040503050406030204" pitchFamily="18" charset="0"/>
                  <a:ea typeface="Cambria" panose="02040503050406030204" pitchFamily="18" charset="0"/>
                </a:endParaRPr>
              </a:p>
            </p:txBody>
          </p:sp>
        </p:grpSp>
        <p:grpSp>
          <p:nvGrpSpPr>
            <p:cNvPr id="8" name="Group 7"/>
            <p:cNvGrpSpPr/>
            <p:nvPr/>
          </p:nvGrpSpPr>
          <p:grpSpPr>
            <a:xfrm>
              <a:off x="417832" y="2684007"/>
              <a:ext cx="2935224" cy="1067529"/>
              <a:chOff x="0" y="1319000"/>
              <a:chExt cx="3320464" cy="1253708"/>
            </a:xfrm>
          </p:grpSpPr>
          <p:sp>
            <p:nvSpPr>
              <p:cNvPr id="21" name="Rounded Rectangle 20"/>
              <p:cNvSpPr/>
              <p:nvPr/>
            </p:nvSpPr>
            <p:spPr>
              <a:xfrm>
                <a:off x="0" y="1319000"/>
                <a:ext cx="3320464" cy="1253708"/>
              </a:xfrm>
              <a:prstGeom prst="roundRect">
                <a:avLst/>
              </a:prstGeom>
              <a:solidFill>
                <a:srgbClr val="92D05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Rounded Rectangle 10"/>
              <p:cNvSpPr/>
              <p:nvPr/>
            </p:nvSpPr>
            <p:spPr>
              <a:xfrm>
                <a:off x="61201" y="1380201"/>
                <a:ext cx="3198062" cy="11313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2500" kern="1200" dirty="0" smtClean="0">
                    <a:latin typeface="Cambria" panose="02040503050406030204" pitchFamily="18" charset="0"/>
                    <a:ea typeface="Cambria" panose="02040503050406030204" pitchFamily="18" charset="0"/>
                  </a:rPr>
                  <a:t>Trustee</a:t>
                </a:r>
                <a:endParaRPr lang="en-US" sz="2500" kern="1200" dirty="0">
                  <a:latin typeface="Cambria" panose="02040503050406030204" pitchFamily="18" charset="0"/>
                  <a:ea typeface="Cambria" panose="02040503050406030204" pitchFamily="18" charset="0"/>
                </a:endParaRPr>
              </a:p>
            </p:txBody>
          </p:sp>
        </p:grpSp>
        <p:grpSp>
          <p:nvGrpSpPr>
            <p:cNvPr id="9" name="Group 8"/>
            <p:cNvGrpSpPr/>
            <p:nvPr/>
          </p:nvGrpSpPr>
          <p:grpSpPr>
            <a:xfrm>
              <a:off x="3353057" y="3953356"/>
              <a:ext cx="5247597" cy="854023"/>
              <a:chOff x="3320465" y="2809726"/>
              <a:chExt cx="5936330" cy="1002967"/>
            </a:xfrm>
          </p:grpSpPr>
          <p:sp>
            <p:nvSpPr>
              <p:cNvPr id="19" name="Round Same Side Corner Rectangle 18"/>
              <p:cNvSpPr/>
              <p:nvPr/>
            </p:nvSpPr>
            <p:spPr>
              <a:xfrm rot="5400000">
                <a:off x="5803788" y="359686"/>
                <a:ext cx="1002966" cy="5903048"/>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0" name="Round Same Side Corner Rectangle 12"/>
              <p:cNvSpPr/>
              <p:nvPr/>
            </p:nvSpPr>
            <p:spPr>
              <a:xfrm>
                <a:off x="3320465" y="2809726"/>
                <a:ext cx="5854086" cy="95400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8110" tIns="59055" rIns="118110" bIns="59055" numCol="1" spcCol="1270" anchor="ctr" anchorCtr="0">
                <a:noAutofit/>
              </a:bodyPr>
              <a:lstStyle/>
              <a:p>
                <a:pPr marL="114300" lvl="1" indent="-114300" algn="l" defTabSz="622300">
                  <a:lnSpc>
                    <a:spcPct val="90000"/>
                  </a:lnSpc>
                  <a:spcBef>
                    <a:spcPct val="0"/>
                  </a:spcBef>
                  <a:spcAft>
                    <a:spcPct val="15000"/>
                  </a:spcAft>
                  <a:buChar char="•"/>
                </a:pPr>
                <a:r>
                  <a:rPr lang="en-IN" sz="1300" kern="1200" spc="-5" dirty="0" smtClean="0">
                    <a:solidFill>
                      <a:schemeClr val="tx1"/>
                    </a:solidFill>
                    <a:latin typeface="Cambria" panose="02040503050406030204" pitchFamily="18" charset="0"/>
                    <a:ea typeface="Cambria" panose="02040503050406030204" pitchFamily="18" charset="0"/>
                    <a:cs typeface="Arial" panose="020B0604020202020204" pitchFamily="34" charset="0"/>
                  </a:rPr>
                  <a:t>Responsible for the day-to-day management of the </a:t>
                </a:r>
                <a:r>
                  <a:rPr lang="en-IN" sz="1300" kern="1200" spc="-5" dirty="0" err="1" smtClean="0">
                    <a:solidFill>
                      <a:schemeClr val="tx1"/>
                    </a:solidFill>
                    <a:latin typeface="Cambria" panose="02040503050406030204" pitchFamily="18" charset="0"/>
                    <a:ea typeface="Cambria" panose="02040503050406030204" pitchFamily="18" charset="0"/>
                    <a:cs typeface="Arial" panose="020B0604020202020204" pitchFamily="34" charset="0"/>
                  </a:rPr>
                  <a:t>InvIT</a:t>
                </a:r>
                <a:r>
                  <a:rPr lang="en-IN" sz="1300" kern="1200" spc="-5" dirty="0" smtClean="0">
                    <a:solidFill>
                      <a:schemeClr val="tx1"/>
                    </a:solidFill>
                    <a:latin typeface="Cambria" panose="02040503050406030204" pitchFamily="18" charset="0"/>
                    <a:ea typeface="Cambria" panose="02040503050406030204" pitchFamily="18" charset="0"/>
                    <a:cs typeface="Arial" panose="020B0604020202020204" pitchFamily="34" charset="0"/>
                  </a:rPr>
                  <a:t> and its activities</a:t>
                </a:r>
                <a:endParaRPr lang="en-US" sz="1300" kern="1200" dirty="0">
                  <a:solidFill>
                    <a:schemeClr val="tx1"/>
                  </a:solidFill>
                  <a:latin typeface="Cambria" panose="02040503050406030204" pitchFamily="18" charset="0"/>
                  <a:ea typeface="Cambria" panose="02040503050406030204" pitchFamily="18" charset="0"/>
                </a:endParaRPr>
              </a:p>
              <a:p>
                <a:pPr marL="114300" lvl="1" indent="-114300" algn="l" defTabSz="622300">
                  <a:lnSpc>
                    <a:spcPct val="90000"/>
                  </a:lnSpc>
                  <a:spcBef>
                    <a:spcPct val="0"/>
                  </a:spcBef>
                  <a:spcAft>
                    <a:spcPct val="15000"/>
                  </a:spcAft>
                  <a:buChar char="•"/>
                </a:pPr>
                <a:r>
                  <a:rPr lang="en-IN" sz="1300" kern="1200" spc="-5" dirty="0" smtClean="0">
                    <a:solidFill>
                      <a:schemeClr val="tx1"/>
                    </a:solidFill>
                    <a:latin typeface="Cambria" panose="02040503050406030204" pitchFamily="18" charset="0"/>
                    <a:ea typeface="Cambria" panose="02040503050406030204" pitchFamily="18" charset="0"/>
                    <a:cs typeface="Arial" panose="020B0604020202020204" pitchFamily="34" charset="0"/>
                  </a:rPr>
                  <a:t>Makes investment decisions</a:t>
                </a:r>
                <a:endParaRPr lang="en-US" sz="1300" kern="1200" dirty="0">
                  <a:solidFill>
                    <a:schemeClr val="tx1"/>
                  </a:solidFill>
                  <a:latin typeface="Cambria" panose="02040503050406030204" pitchFamily="18" charset="0"/>
                  <a:ea typeface="Cambria" panose="02040503050406030204" pitchFamily="18" charset="0"/>
                </a:endParaRPr>
              </a:p>
              <a:p>
                <a:pPr marL="114300" lvl="1" indent="-114300" algn="l" defTabSz="622300">
                  <a:lnSpc>
                    <a:spcPct val="90000"/>
                  </a:lnSpc>
                  <a:spcBef>
                    <a:spcPct val="0"/>
                  </a:spcBef>
                  <a:spcAft>
                    <a:spcPct val="15000"/>
                  </a:spcAft>
                  <a:buChar char="•"/>
                </a:pPr>
                <a:r>
                  <a:rPr lang="en-IN" sz="1300" kern="1200" spc="-5" dirty="0" smtClean="0">
                    <a:solidFill>
                      <a:schemeClr val="tx1"/>
                    </a:solidFill>
                    <a:latin typeface="Cambria" panose="02040503050406030204" pitchFamily="18" charset="0"/>
                    <a:ea typeface="Cambria" panose="02040503050406030204" pitchFamily="18" charset="0"/>
                    <a:cs typeface="Arial" panose="020B0604020202020204" pitchFamily="34" charset="0"/>
                  </a:rPr>
                  <a:t>Ensures redressal of investor grievances</a:t>
                </a:r>
                <a:endParaRPr lang="en-US" sz="1300" kern="1200" dirty="0">
                  <a:solidFill>
                    <a:schemeClr val="tx1"/>
                  </a:solidFill>
                  <a:latin typeface="Cambria" panose="02040503050406030204" pitchFamily="18" charset="0"/>
                  <a:ea typeface="Cambria" panose="02040503050406030204" pitchFamily="18" charset="0"/>
                </a:endParaRPr>
              </a:p>
            </p:txBody>
          </p:sp>
        </p:grpSp>
        <p:grpSp>
          <p:nvGrpSpPr>
            <p:cNvPr id="10" name="Group 9"/>
            <p:cNvGrpSpPr/>
            <p:nvPr/>
          </p:nvGrpSpPr>
          <p:grpSpPr>
            <a:xfrm>
              <a:off x="417832" y="3804913"/>
              <a:ext cx="2935224" cy="1067529"/>
              <a:chOff x="0" y="2635394"/>
              <a:chExt cx="3320464" cy="1253708"/>
            </a:xfrm>
          </p:grpSpPr>
          <p:sp>
            <p:nvSpPr>
              <p:cNvPr id="17" name="Rounded Rectangle 16"/>
              <p:cNvSpPr/>
              <p:nvPr/>
            </p:nvSpPr>
            <p:spPr>
              <a:xfrm>
                <a:off x="0" y="2635394"/>
                <a:ext cx="3320464" cy="1253708"/>
              </a:xfrm>
              <a:prstGeom prst="roundRect">
                <a:avLst/>
              </a:prstGeom>
              <a:solidFill>
                <a:schemeClr val="accent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Rounded Rectangle 14"/>
              <p:cNvSpPr/>
              <p:nvPr/>
            </p:nvSpPr>
            <p:spPr>
              <a:xfrm>
                <a:off x="61201" y="2696595"/>
                <a:ext cx="3198062" cy="11313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2500" kern="1200" dirty="0" smtClean="0">
                    <a:latin typeface="Cambria" panose="02040503050406030204" pitchFamily="18" charset="0"/>
                    <a:ea typeface="Cambria" panose="02040503050406030204" pitchFamily="18" charset="0"/>
                  </a:rPr>
                  <a:t>Investment Manager</a:t>
                </a:r>
                <a:endParaRPr lang="en-US" sz="2500" kern="1200" dirty="0">
                  <a:latin typeface="Cambria" panose="02040503050406030204" pitchFamily="18" charset="0"/>
                  <a:ea typeface="Cambria" panose="02040503050406030204" pitchFamily="18" charset="0"/>
                </a:endParaRPr>
              </a:p>
            </p:txBody>
          </p:sp>
        </p:grpSp>
        <p:grpSp>
          <p:nvGrpSpPr>
            <p:cNvPr id="11" name="Group 10"/>
            <p:cNvGrpSpPr/>
            <p:nvPr/>
          </p:nvGrpSpPr>
          <p:grpSpPr>
            <a:xfrm>
              <a:off x="3353057" y="4925819"/>
              <a:ext cx="5218177" cy="1015414"/>
              <a:chOff x="3320465" y="3951787"/>
              <a:chExt cx="5903049" cy="1192505"/>
            </a:xfrm>
          </p:grpSpPr>
          <p:sp>
            <p:nvSpPr>
              <p:cNvPr id="15" name="Round Same Side Corner Rectangle 14"/>
              <p:cNvSpPr/>
              <p:nvPr/>
            </p:nvSpPr>
            <p:spPr>
              <a:xfrm rot="5400000">
                <a:off x="5675737" y="1596516"/>
                <a:ext cx="1192505" cy="5903048"/>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6" name="Round Same Side Corner Rectangle 16"/>
              <p:cNvSpPr/>
              <p:nvPr/>
            </p:nvSpPr>
            <p:spPr>
              <a:xfrm>
                <a:off x="3320465" y="4012989"/>
                <a:ext cx="5854086" cy="101817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300" kern="1200" dirty="0" smtClean="0">
                    <a:latin typeface="Cambria" panose="02040503050406030204" pitchFamily="18" charset="0"/>
                    <a:ea typeface="Cambria" panose="02040503050406030204" pitchFamily="18" charset="0"/>
                  </a:rPr>
                  <a:t>Responsible for the execution and management of the project assets held by the </a:t>
                </a:r>
                <a:r>
                  <a:rPr lang="en-US" sz="1300" kern="1200" dirty="0" err="1" smtClean="0">
                    <a:latin typeface="Cambria" panose="02040503050406030204" pitchFamily="18" charset="0"/>
                    <a:ea typeface="Cambria" panose="02040503050406030204" pitchFamily="18" charset="0"/>
                  </a:rPr>
                  <a:t>InvIT</a:t>
                </a:r>
                <a:endParaRPr lang="en-US" sz="1300" kern="1200" dirty="0">
                  <a:latin typeface="Cambria" panose="02040503050406030204" pitchFamily="18" charset="0"/>
                  <a:ea typeface="Cambria" panose="02040503050406030204" pitchFamily="18" charset="0"/>
                </a:endParaRPr>
              </a:p>
              <a:p>
                <a:pPr marL="114300" lvl="1" indent="-114300" algn="l" defTabSz="622300">
                  <a:lnSpc>
                    <a:spcPct val="90000"/>
                  </a:lnSpc>
                  <a:spcBef>
                    <a:spcPct val="0"/>
                  </a:spcBef>
                  <a:spcAft>
                    <a:spcPct val="15000"/>
                  </a:spcAft>
                  <a:buChar char="•"/>
                </a:pPr>
                <a:r>
                  <a:rPr lang="en-US" sz="1300" kern="1200" dirty="0" smtClean="0">
                    <a:latin typeface="Cambria" panose="02040503050406030204" pitchFamily="18" charset="0"/>
                    <a:ea typeface="Cambria" panose="02040503050406030204" pitchFamily="18" charset="0"/>
                  </a:rPr>
                  <a:t>Undertakes operation and management of the </a:t>
                </a:r>
                <a:r>
                  <a:rPr lang="en-US" sz="1300" kern="1200" dirty="0" err="1" smtClean="0">
                    <a:latin typeface="Cambria" panose="02040503050406030204" pitchFamily="18" charset="0"/>
                    <a:ea typeface="Cambria" panose="02040503050406030204" pitchFamily="18" charset="0"/>
                  </a:rPr>
                  <a:t>InvIT</a:t>
                </a:r>
                <a:endParaRPr lang="en-US" sz="1300" kern="1200" dirty="0">
                  <a:latin typeface="Cambria" panose="02040503050406030204" pitchFamily="18" charset="0"/>
                  <a:ea typeface="Cambria" panose="02040503050406030204" pitchFamily="18" charset="0"/>
                </a:endParaRPr>
              </a:p>
              <a:p>
                <a:pPr marL="114300" lvl="1" indent="-114300" algn="l" defTabSz="622300">
                  <a:lnSpc>
                    <a:spcPct val="90000"/>
                  </a:lnSpc>
                  <a:spcBef>
                    <a:spcPct val="0"/>
                  </a:spcBef>
                  <a:spcAft>
                    <a:spcPct val="15000"/>
                  </a:spcAft>
                  <a:buChar char="•"/>
                </a:pPr>
                <a:r>
                  <a:rPr lang="en-US" sz="1300" kern="1200" dirty="0" smtClean="0">
                    <a:latin typeface="Cambria" panose="02040503050406030204" pitchFamily="18" charset="0"/>
                    <a:ea typeface="Cambria" panose="02040503050406030204" pitchFamily="18" charset="0"/>
                  </a:rPr>
                  <a:t>Oversees projects operations / maintenance / construction</a:t>
                </a:r>
                <a:endParaRPr lang="en-US" sz="1300" kern="1200" dirty="0">
                  <a:latin typeface="Cambria" panose="02040503050406030204" pitchFamily="18" charset="0"/>
                  <a:ea typeface="Cambria" panose="02040503050406030204" pitchFamily="18" charset="0"/>
                </a:endParaRPr>
              </a:p>
            </p:txBody>
          </p:sp>
        </p:grpSp>
        <p:grpSp>
          <p:nvGrpSpPr>
            <p:cNvPr id="12" name="Group 11"/>
            <p:cNvGrpSpPr/>
            <p:nvPr/>
          </p:nvGrpSpPr>
          <p:grpSpPr>
            <a:xfrm>
              <a:off x="417832" y="4925818"/>
              <a:ext cx="2935224" cy="1067529"/>
              <a:chOff x="0" y="3951788"/>
              <a:chExt cx="3320464" cy="1253708"/>
            </a:xfrm>
            <a:solidFill>
              <a:srgbClr val="C00000"/>
            </a:solidFill>
          </p:grpSpPr>
          <p:sp>
            <p:nvSpPr>
              <p:cNvPr id="13" name="Rounded Rectangle 12"/>
              <p:cNvSpPr/>
              <p:nvPr/>
            </p:nvSpPr>
            <p:spPr>
              <a:xfrm>
                <a:off x="0" y="3951788"/>
                <a:ext cx="3320464" cy="1253708"/>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Rounded Rectangle 18"/>
              <p:cNvSpPr/>
              <p:nvPr/>
            </p:nvSpPr>
            <p:spPr>
              <a:xfrm>
                <a:off x="61201" y="4012989"/>
                <a:ext cx="3198062" cy="113130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2500" kern="1200" dirty="0" smtClean="0">
                    <a:latin typeface="Cambria" panose="02040503050406030204" pitchFamily="18" charset="0"/>
                    <a:ea typeface="Cambria" panose="02040503050406030204" pitchFamily="18" charset="0"/>
                  </a:rPr>
                  <a:t>Project Manager</a:t>
                </a:r>
                <a:endParaRPr lang="en-US" sz="2500" kern="1200" dirty="0">
                  <a:latin typeface="Cambria" panose="02040503050406030204" pitchFamily="18" charset="0"/>
                  <a:ea typeface="Cambria" panose="02040503050406030204" pitchFamily="18" charset="0"/>
                </a:endParaRPr>
              </a:p>
            </p:txBody>
          </p:sp>
        </p:grpSp>
      </p:grpSp>
      <p:sp>
        <p:nvSpPr>
          <p:cNvPr id="30" name="Rectangle 29"/>
          <p:cNvSpPr/>
          <p:nvPr/>
        </p:nvSpPr>
        <p:spPr>
          <a:xfrm>
            <a:off x="1609725" y="685800"/>
            <a:ext cx="5486400" cy="593239"/>
          </a:xfrm>
          <a:prstGeom prst="rect">
            <a:avLst/>
          </a:prstGeom>
        </p:spPr>
        <p:txBody>
          <a:bodyPr wrap="square">
            <a:spAutoFit/>
          </a:bodyPr>
          <a:lstStyle/>
          <a:p>
            <a:pPr algn="ctr">
              <a:lnSpc>
                <a:spcPct val="93000"/>
              </a:lnSpc>
            </a:pPr>
            <a:r>
              <a:rPr lang="en-IN" sz="3500" b="1" spc="-1" dirty="0">
                <a:solidFill>
                  <a:schemeClr val="tx2"/>
                </a:solidFill>
                <a:latin typeface="Cambria" panose="02040503050406030204" pitchFamily="18" charset="0"/>
                <a:ea typeface="Cambria" panose="02040503050406030204" pitchFamily="18" charset="0"/>
              </a:rPr>
              <a:t>Key parties in </a:t>
            </a:r>
            <a:r>
              <a:rPr lang="en-IN" sz="3500" b="1" spc="-1" dirty="0" err="1">
                <a:solidFill>
                  <a:schemeClr val="tx2"/>
                </a:solidFill>
                <a:latin typeface="Cambria" panose="02040503050406030204" pitchFamily="18" charset="0"/>
                <a:ea typeface="Cambria" panose="02040503050406030204" pitchFamily="18" charset="0"/>
              </a:rPr>
              <a:t>InvITs</a:t>
            </a:r>
            <a:endParaRPr lang="en-IN" sz="3500" spc="-1" dirty="0">
              <a:solidFill>
                <a:schemeClr val="tx2"/>
              </a:solidFill>
              <a:latin typeface="Cambria" panose="02040503050406030204" pitchFamily="18" charset="0"/>
              <a:ea typeface="Cambria" panose="02040503050406030204" pitchFamily="18"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9940</Words>
  <Application>WPS Presentation</Application>
  <PresentationFormat>On-screen Show (4:3)</PresentationFormat>
  <Paragraphs>801</Paragraphs>
  <Slides>21</Slides>
  <Notes>3</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21</vt:i4>
      </vt:variant>
    </vt:vector>
  </HeadingPairs>
  <TitlesOfParts>
    <vt:vector size="34" baseType="lpstr">
      <vt:lpstr>Arial</vt:lpstr>
      <vt:lpstr>SimSun</vt:lpstr>
      <vt:lpstr>Wingdings</vt:lpstr>
      <vt:lpstr>Cambria</vt:lpstr>
      <vt:lpstr>Wingdings</vt:lpstr>
      <vt:lpstr>Calibri</vt:lpstr>
      <vt:lpstr>Microsoft YaHei</vt:lpstr>
      <vt:lpstr>Arial Unicode MS</vt:lpstr>
      <vt:lpstr>Wingdings 3</vt:lpstr>
      <vt:lpstr>Symbol</vt:lpstr>
      <vt:lpstr>Wingdings 2</vt:lpstr>
      <vt:lpstr>Wingdings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dhwani</dc:creator>
  <cp:lastModifiedBy>deep</cp:lastModifiedBy>
  <cp:revision>509</cp:revision>
  <dcterms:created xsi:type="dcterms:W3CDTF">2006-08-16T00:00:00Z</dcterms:created>
  <dcterms:modified xsi:type="dcterms:W3CDTF">2022-08-16T07:09:32Z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0BABE8F8FA5B4FDBA2C69987F8ECABF0</vt:lpwstr>
  </property>
  <property fmtid="{D5CDD505-2E9C-101B-9397-08002B2CF9AE}" pid="3" name="KSOProductBuildVer">
    <vt:lpwstr>2057-11.2.0.11254</vt:lpwstr>
  </property>
</Properties>
</file>